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441" r:id="rId1"/>
  </p:sldMasterIdLst>
  <p:notesMasterIdLst>
    <p:notesMasterId r:id="rId36"/>
  </p:notesMasterIdLst>
  <p:sldIdLst>
    <p:sldId id="291" r:id="rId2"/>
    <p:sldId id="257" r:id="rId3"/>
    <p:sldId id="261" r:id="rId4"/>
    <p:sldId id="271" r:id="rId5"/>
    <p:sldId id="292" r:id="rId6"/>
    <p:sldId id="293" r:id="rId7"/>
    <p:sldId id="294" r:id="rId8"/>
    <p:sldId id="295" r:id="rId9"/>
    <p:sldId id="297" r:id="rId10"/>
    <p:sldId id="300" r:id="rId11"/>
    <p:sldId id="298" r:id="rId12"/>
    <p:sldId id="299" r:id="rId13"/>
    <p:sldId id="258" r:id="rId14"/>
    <p:sldId id="260" r:id="rId15"/>
    <p:sldId id="272" r:id="rId16"/>
    <p:sldId id="278" r:id="rId17"/>
    <p:sldId id="283" r:id="rId18"/>
    <p:sldId id="274" r:id="rId19"/>
    <p:sldId id="275" r:id="rId20"/>
    <p:sldId id="276" r:id="rId21"/>
    <p:sldId id="262" r:id="rId22"/>
    <p:sldId id="284" r:id="rId23"/>
    <p:sldId id="282" r:id="rId24"/>
    <p:sldId id="267" r:id="rId25"/>
    <p:sldId id="285" r:id="rId26"/>
    <p:sldId id="286" r:id="rId27"/>
    <p:sldId id="287" r:id="rId28"/>
    <p:sldId id="289" r:id="rId29"/>
    <p:sldId id="288" r:id="rId30"/>
    <p:sldId id="301" r:id="rId31"/>
    <p:sldId id="290" r:id="rId32"/>
    <p:sldId id="302" r:id="rId33"/>
    <p:sldId id="273" r:id="rId34"/>
    <p:sldId id="27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8686"/>
    <a:srgbClr val="41B83D"/>
    <a:srgbClr val="41B9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82" d="100"/>
          <a:sy n="82" d="100"/>
        </p:scale>
        <p:origin x="60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_rels/data3.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_rels/drawing3.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a:schemeClr val="accent2"/>
      <a:schemeClr val="accent3"/>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FBA4FB-4134-486A-96D4-4125E5125D10}" type="doc">
      <dgm:prSet loTypeId="urn:microsoft.com/office/officeart/2016/7/layout/VerticalHollowActionList" loCatId="List" qsTypeId="urn:microsoft.com/office/officeart/2005/8/quickstyle/simple1" qsCatId="simple" csTypeId="urn:microsoft.com/office/officeart/2005/8/colors/accent1_2" csCatId="accent1"/>
      <dgm:spPr/>
      <dgm:t>
        <a:bodyPr/>
        <a:lstStyle/>
        <a:p>
          <a:endParaRPr lang="en-US"/>
        </a:p>
      </dgm:t>
    </dgm:pt>
    <dgm:pt modelId="{45792CCC-0ECB-4AA7-BAF6-978E529F7D23}">
      <dgm:prSet custT="1"/>
      <dgm:spPr/>
      <dgm:t>
        <a:bodyPr/>
        <a:lstStyle/>
        <a:p>
          <a:r>
            <a:rPr lang="en-US" sz="1400">
              <a:latin typeface="Calibri" panose="020F0502020204030204" pitchFamily="34" charset="0"/>
              <a:cs typeface="Calibri" panose="020F0502020204030204" pitchFamily="34" charset="0"/>
            </a:rPr>
            <a:t>Increase</a:t>
          </a:r>
        </a:p>
      </dgm:t>
    </dgm:pt>
    <dgm:pt modelId="{216411D1-FEED-4AB4-A1A6-C0D2AE589A36}" type="parTrans" cxnId="{7C939602-1451-45A1-A630-AE1098CE27E0}">
      <dgm:prSet/>
      <dgm:spPr/>
      <dgm:t>
        <a:bodyPr/>
        <a:lstStyle/>
        <a:p>
          <a:endParaRPr lang="en-US" sz="1400">
            <a:latin typeface="Calibri" panose="020F0502020204030204" pitchFamily="34" charset="0"/>
            <a:cs typeface="Calibri" panose="020F0502020204030204" pitchFamily="34" charset="0"/>
          </a:endParaRPr>
        </a:p>
      </dgm:t>
    </dgm:pt>
    <dgm:pt modelId="{87A4A735-54AF-4B4A-9D58-BD08646BF2C9}" type="sibTrans" cxnId="{7C939602-1451-45A1-A630-AE1098CE27E0}">
      <dgm:prSet/>
      <dgm:spPr/>
      <dgm:t>
        <a:bodyPr/>
        <a:lstStyle/>
        <a:p>
          <a:endParaRPr lang="en-US" sz="1400">
            <a:latin typeface="Calibri" panose="020F0502020204030204" pitchFamily="34" charset="0"/>
            <a:cs typeface="Calibri" panose="020F0502020204030204" pitchFamily="34" charset="0"/>
          </a:endParaRPr>
        </a:p>
      </dgm:t>
    </dgm:pt>
    <dgm:pt modelId="{7192800F-4ECB-497D-B82B-02F0B9244319}">
      <dgm:prSet custT="1"/>
      <dgm:spPr/>
      <dgm:t>
        <a:bodyPr/>
        <a:lstStyle/>
        <a:p>
          <a:r>
            <a:rPr lang="en-US" sz="1400" dirty="0">
              <a:latin typeface="Calibri" panose="020F0502020204030204" pitchFamily="34" charset="0"/>
              <a:cs typeface="Calibri" panose="020F0502020204030204" pitchFamily="34" charset="0"/>
            </a:rPr>
            <a:t>Increase Farmer Reach: Expand the market reach for small to medium-sized farmers by providing them with a platform to connect directly with consumers, thereby reducing dependence on traditional distribution channels and intermediaries.</a:t>
          </a:r>
        </a:p>
      </dgm:t>
    </dgm:pt>
    <dgm:pt modelId="{8F93B366-D51D-4DA0-BAEC-1464A70CADA8}" type="parTrans" cxnId="{2603E473-C1EF-4B15-9B49-FBD6B48EBBE4}">
      <dgm:prSet/>
      <dgm:spPr/>
      <dgm:t>
        <a:bodyPr/>
        <a:lstStyle/>
        <a:p>
          <a:endParaRPr lang="en-US" sz="1400">
            <a:latin typeface="Calibri" panose="020F0502020204030204" pitchFamily="34" charset="0"/>
            <a:cs typeface="Calibri" panose="020F0502020204030204" pitchFamily="34" charset="0"/>
          </a:endParaRPr>
        </a:p>
      </dgm:t>
    </dgm:pt>
    <dgm:pt modelId="{052C4737-CE48-49C0-9D3D-2C00A32FF0E7}" type="sibTrans" cxnId="{2603E473-C1EF-4B15-9B49-FBD6B48EBBE4}">
      <dgm:prSet/>
      <dgm:spPr/>
      <dgm:t>
        <a:bodyPr/>
        <a:lstStyle/>
        <a:p>
          <a:endParaRPr lang="en-US" sz="1400">
            <a:latin typeface="Calibri" panose="020F0502020204030204" pitchFamily="34" charset="0"/>
            <a:cs typeface="Calibri" panose="020F0502020204030204" pitchFamily="34" charset="0"/>
          </a:endParaRPr>
        </a:p>
      </dgm:t>
    </dgm:pt>
    <dgm:pt modelId="{FEDFE9E5-9925-488C-8EE5-C14E072A1E3D}">
      <dgm:prSet custT="1"/>
      <dgm:spPr/>
      <dgm:t>
        <a:bodyPr/>
        <a:lstStyle/>
        <a:p>
          <a:r>
            <a:rPr lang="en-US" sz="1400">
              <a:latin typeface="Calibri" panose="020F0502020204030204" pitchFamily="34" charset="0"/>
              <a:cs typeface="Calibri" panose="020F0502020204030204" pitchFamily="34" charset="0"/>
            </a:rPr>
            <a:t>Empower</a:t>
          </a:r>
        </a:p>
      </dgm:t>
    </dgm:pt>
    <dgm:pt modelId="{5DC840CB-4878-4DA5-9C48-F24F7518958D}" type="parTrans" cxnId="{B1D14A29-B297-4AA4-8EAF-6C34572EC338}">
      <dgm:prSet/>
      <dgm:spPr/>
      <dgm:t>
        <a:bodyPr/>
        <a:lstStyle/>
        <a:p>
          <a:endParaRPr lang="en-US" sz="1400">
            <a:latin typeface="Calibri" panose="020F0502020204030204" pitchFamily="34" charset="0"/>
            <a:cs typeface="Calibri" panose="020F0502020204030204" pitchFamily="34" charset="0"/>
          </a:endParaRPr>
        </a:p>
      </dgm:t>
    </dgm:pt>
    <dgm:pt modelId="{5CE7ECC7-6ACF-4CDA-B526-E22374124F97}" type="sibTrans" cxnId="{B1D14A29-B297-4AA4-8EAF-6C34572EC338}">
      <dgm:prSet/>
      <dgm:spPr/>
      <dgm:t>
        <a:bodyPr/>
        <a:lstStyle/>
        <a:p>
          <a:endParaRPr lang="en-US" sz="1400">
            <a:latin typeface="Calibri" panose="020F0502020204030204" pitchFamily="34" charset="0"/>
            <a:cs typeface="Calibri" panose="020F0502020204030204" pitchFamily="34" charset="0"/>
          </a:endParaRPr>
        </a:p>
      </dgm:t>
    </dgm:pt>
    <dgm:pt modelId="{FC5D8356-F428-4121-89FC-0953AEC1054B}">
      <dgm:prSet custT="1"/>
      <dgm:spPr/>
      <dgm:t>
        <a:bodyPr/>
        <a:lstStyle/>
        <a:p>
          <a:r>
            <a:rPr lang="en-US" sz="1400">
              <a:latin typeface="Calibri" panose="020F0502020204030204" pitchFamily="34" charset="0"/>
              <a:cs typeface="Calibri" panose="020F0502020204030204" pitchFamily="34" charset="0"/>
            </a:rPr>
            <a:t>Empower Farmers: Empower farmers to obtain fair prices for their produce and improve their economic viability by enabling them to sell their products directly to consumers through HarvestHub.</a:t>
          </a:r>
        </a:p>
      </dgm:t>
    </dgm:pt>
    <dgm:pt modelId="{C3D4DAE4-1F02-47CF-9D6E-43972CE1CB38}" type="parTrans" cxnId="{760F99A8-4B9D-4D41-AA09-28871A620CA7}">
      <dgm:prSet/>
      <dgm:spPr/>
      <dgm:t>
        <a:bodyPr/>
        <a:lstStyle/>
        <a:p>
          <a:endParaRPr lang="en-US" sz="1400">
            <a:latin typeface="Calibri" panose="020F0502020204030204" pitchFamily="34" charset="0"/>
            <a:cs typeface="Calibri" panose="020F0502020204030204" pitchFamily="34" charset="0"/>
          </a:endParaRPr>
        </a:p>
      </dgm:t>
    </dgm:pt>
    <dgm:pt modelId="{652DC7C1-F0E6-4571-B099-070F86E2A6FF}" type="sibTrans" cxnId="{760F99A8-4B9D-4D41-AA09-28871A620CA7}">
      <dgm:prSet/>
      <dgm:spPr/>
      <dgm:t>
        <a:bodyPr/>
        <a:lstStyle/>
        <a:p>
          <a:endParaRPr lang="en-US" sz="1400">
            <a:latin typeface="Calibri" panose="020F0502020204030204" pitchFamily="34" charset="0"/>
            <a:cs typeface="Calibri" panose="020F0502020204030204" pitchFamily="34" charset="0"/>
          </a:endParaRPr>
        </a:p>
      </dgm:t>
    </dgm:pt>
    <dgm:pt modelId="{DF88B500-FB15-4AEF-8C6F-0F1CCC899AB1}">
      <dgm:prSet custT="1"/>
      <dgm:spPr/>
      <dgm:t>
        <a:bodyPr/>
        <a:lstStyle/>
        <a:p>
          <a:r>
            <a:rPr lang="en-US" sz="1400">
              <a:latin typeface="Calibri" panose="020F0502020204030204" pitchFamily="34" charset="0"/>
              <a:cs typeface="Calibri" panose="020F0502020204030204" pitchFamily="34" charset="0"/>
            </a:rPr>
            <a:t>Promote</a:t>
          </a:r>
        </a:p>
      </dgm:t>
    </dgm:pt>
    <dgm:pt modelId="{FD0D3E72-017B-45EB-B46E-5BC478040BED}" type="parTrans" cxnId="{275C13E3-D158-463B-B651-EDF3C22D3385}">
      <dgm:prSet/>
      <dgm:spPr/>
      <dgm:t>
        <a:bodyPr/>
        <a:lstStyle/>
        <a:p>
          <a:endParaRPr lang="en-US" sz="1400">
            <a:latin typeface="Calibri" panose="020F0502020204030204" pitchFamily="34" charset="0"/>
            <a:cs typeface="Calibri" panose="020F0502020204030204" pitchFamily="34" charset="0"/>
          </a:endParaRPr>
        </a:p>
      </dgm:t>
    </dgm:pt>
    <dgm:pt modelId="{28B219D7-915F-4751-9336-99D56555F8FE}" type="sibTrans" cxnId="{275C13E3-D158-463B-B651-EDF3C22D3385}">
      <dgm:prSet/>
      <dgm:spPr/>
      <dgm:t>
        <a:bodyPr/>
        <a:lstStyle/>
        <a:p>
          <a:endParaRPr lang="en-US" sz="1400">
            <a:latin typeface="Calibri" panose="020F0502020204030204" pitchFamily="34" charset="0"/>
            <a:cs typeface="Calibri" panose="020F0502020204030204" pitchFamily="34" charset="0"/>
          </a:endParaRPr>
        </a:p>
      </dgm:t>
    </dgm:pt>
    <dgm:pt modelId="{F2E903ED-DCA9-4D0E-8249-FA82CF5C4532}">
      <dgm:prSet custT="1"/>
      <dgm:spPr/>
      <dgm:t>
        <a:bodyPr/>
        <a:lstStyle/>
        <a:p>
          <a:r>
            <a:rPr lang="en-US" sz="1400" dirty="0">
              <a:latin typeface="Calibri" panose="020F0502020204030204" pitchFamily="34" charset="0"/>
              <a:cs typeface="Calibri" panose="020F0502020204030204" pitchFamily="34" charset="0"/>
            </a:rPr>
            <a:t>Promote Sustainability: Promote sustainable agriculture practices by highlighting farmers who prioritize environmentally friendly farming methods such as organic farming, regenerative agriculture, and permaculture.</a:t>
          </a:r>
        </a:p>
      </dgm:t>
    </dgm:pt>
    <dgm:pt modelId="{D115A6BE-D976-4E1C-B274-0D532C900A12}" type="parTrans" cxnId="{3468730E-91EA-44F0-A31C-FFB7B9F2576C}">
      <dgm:prSet/>
      <dgm:spPr/>
      <dgm:t>
        <a:bodyPr/>
        <a:lstStyle/>
        <a:p>
          <a:endParaRPr lang="en-US" sz="1400">
            <a:latin typeface="Calibri" panose="020F0502020204030204" pitchFamily="34" charset="0"/>
            <a:cs typeface="Calibri" panose="020F0502020204030204" pitchFamily="34" charset="0"/>
          </a:endParaRPr>
        </a:p>
      </dgm:t>
    </dgm:pt>
    <dgm:pt modelId="{4807955D-2064-46D5-BA6E-51C3A611A249}" type="sibTrans" cxnId="{3468730E-91EA-44F0-A31C-FFB7B9F2576C}">
      <dgm:prSet/>
      <dgm:spPr/>
      <dgm:t>
        <a:bodyPr/>
        <a:lstStyle/>
        <a:p>
          <a:endParaRPr lang="en-US" sz="1400">
            <a:latin typeface="Calibri" panose="020F0502020204030204" pitchFamily="34" charset="0"/>
            <a:cs typeface="Calibri" panose="020F0502020204030204" pitchFamily="34" charset="0"/>
          </a:endParaRPr>
        </a:p>
      </dgm:t>
    </dgm:pt>
    <dgm:pt modelId="{A6EB154A-0315-41D0-925F-F838A083A662}">
      <dgm:prSet custT="1"/>
      <dgm:spPr/>
      <dgm:t>
        <a:bodyPr/>
        <a:lstStyle/>
        <a:p>
          <a:r>
            <a:rPr lang="en-US" sz="1400">
              <a:latin typeface="Calibri" panose="020F0502020204030204" pitchFamily="34" charset="0"/>
              <a:cs typeface="Calibri" panose="020F0502020204030204" pitchFamily="34" charset="0"/>
            </a:rPr>
            <a:t>Enhance</a:t>
          </a:r>
        </a:p>
      </dgm:t>
    </dgm:pt>
    <dgm:pt modelId="{EF483953-3829-4D9B-9496-BFA5675822F8}" type="parTrans" cxnId="{57713D44-2B75-4338-9E5B-3C8A384196CF}">
      <dgm:prSet/>
      <dgm:spPr/>
      <dgm:t>
        <a:bodyPr/>
        <a:lstStyle/>
        <a:p>
          <a:endParaRPr lang="en-US" sz="1400">
            <a:latin typeface="Calibri" panose="020F0502020204030204" pitchFamily="34" charset="0"/>
            <a:cs typeface="Calibri" panose="020F0502020204030204" pitchFamily="34" charset="0"/>
          </a:endParaRPr>
        </a:p>
      </dgm:t>
    </dgm:pt>
    <dgm:pt modelId="{0139A53C-0547-42B8-AB63-2031209CBE6D}" type="sibTrans" cxnId="{57713D44-2B75-4338-9E5B-3C8A384196CF}">
      <dgm:prSet/>
      <dgm:spPr/>
      <dgm:t>
        <a:bodyPr/>
        <a:lstStyle/>
        <a:p>
          <a:endParaRPr lang="en-US" sz="1400">
            <a:latin typeface="Calibri" panose="020F0502020204030204" pitchFamily="34" charset="0"/>
            <a:cs typeface="Calibri" panose="020F0502020204030204" pitchFamily="34" charset="0"/>
          </a:endParaRPr>
        </a:p>
      </dgm:t>
    </dgm:pt>
    <dgm:pt modelId="{E6DC6108-36C4-4062-9D7A-3246E2F236EC}">
      <dgm:prSet custT="1"/>
      <dgm:spPr/>
      <dgm:t>
        <a:bodyPr/>
        <a:lstStyle/>
        <a:p>
          <a:r>
            <a:rPr lang="en-US" sz="1400" dirty="0">
              <a:latin typeface="Calibri" panose="020F0502020204030204" pitchFamily="34" charset="0"/>
              <a:cs typeface="Calibri" panose="020F0502020204030204" pitchFamily="34" charset="0"/>
            </a:rPr>
            <a:t>Enhance Consumer Access: Provide consumers with convenient access to fresh, locally sourced produce, fostering healthier eating habits and supporting local agriculture.</a:t>
          </a:r>
        </a:p>
      </dgm:t>
    </dgm:pt>
    <dgm:pt modelId="{F14B45B7-74E2-4ABA-8089-4BF8323C1846}" type="parTrans" cxnId="{AC550B82-21A7-418F-ACB0-426CC65BA0E1}">
      <dgm:prSet/>
      <dgm:spPr/>
      <dgm:t>
        <a:bodyPr/>
        <a:lstStyle/>
        <a:p>
          <a:endParaRPr lang="en-US" sz="1400">
            <a:latin typeface="Calibri" panose="020F0502020204030204" pitchFamily="34" charset="0"/>
            <a:cs typeface="Calibri" panose="020F0502020204030204" pitchFamily="34" charset="0"/>
          </a:endParaRPr>
        </a:p>
      </dgm:t>
    </dgm:pt>
    <dgm:pt modelId="{DB133231-7973-44F0-B52A-13360D4428F9}" type="sibTrans" cxnId="{AC550B82-21A7-418F-ACB0-426CC65BA0E1}">
      <dgm:prSet/>
      <dgm:spPr/>
      <dgm:t>
        <a:bodyPr/>
        <a:lstStyle/>
        <a:p>
          <a:endParaRPr lang="en-US" sz="1400">
            <a:latin typeface="Calibri" panose="020F0502020204030204" pitchFamily="34" charset="0"/>
            <a:cs typeface="Calibri" panose="020F0502020204030204" pitchFamily="34" charset="0"/>
          </a:endParaRPr>
        </a:p>
      </dgm:t>
    </dgm:pt>
    <dgm:pt modelId="{5A7976B8-C62B-4A8E-9483-D64BA4C9C5FB}">
      <dgm:prSet custT="1"/>
      <dgm:spPr/>
      <dgm:t>
        <a:bodyPr/>
        <a:lstStyle/>
        <a:p>
          <a:r>
            <a:rPr lang="en-US" sz="1400">
              <a:latin typeface="Calibri" panose="020F0502020204030204" pitchFamily="34" charset="0"/>
              <a:cs typeface="Calibri" panose="020F0502020204030204" pitchFamily="34" charset="0"/>
            </a:rPr>
            <a:t>Facilitate</a:t>
          </a:r>
        </a:p>
      </dgm:t>
    </dgm:pt>
    <dgm:pt modelId="{3D345226-F411-4B3E-9C76-314909C23FED}" type="parTrans" cxnId="{DB7BB698-77BF-44BB-BF86-8BF134F68B58}">
      <dgm:prSet/>
      <dgm:spPr/>
      <dgm:t>
        <a:bodyPr/>
        <a:lstStyle/>
        <a:p>
          <a:endParaRPr lang="en-US" sz="1400">
            <a:latin typeface="Calibri" panose="020F0502020204030204" pitchFamily="34" charset="0"/>
            <a:cs typeface="Calibri" panose="020F0502020204030204" pitchFamily="34" charset="0"/>
          </a:endParaRPr>
        </a:p>
      </dgm:t>
    </dgm:pt>
    <dgm:pt modelId="{95059465-D3E9-4EBD-9368-B96A959E111D}" type="sibTrans" cxnId="{DB7BB698-77BF-44BB-BF86-8BF134F68B58}">
      <dgm:prSet/>
      <dgm:spPr/>
      <dgm:t>
        <a:bodyPr/>
        <a:lstStyle/>
        <a:p>
          <a:endParaRPr lang="en-US" sz="1400">
            <a:latin typeface="Calibri" panose="020F0502020204030204" pitchFamily="34" charset="0"/>
            <a:cs typeface="Calibri" panose="020F0502020204030204" pitchFamily="34" charset="0"/>
          </a:endParaRPr>
        </a:p>
      </dgm:t>
    </dgm:pt>
    <dgm:pt modelId="{F6C93594-50AD-45DE-83FA-F285D91670F7}">
      <dgm:prSet custT="1"/>
      <dgm:spPr/>
      <dgm:t>
        <a:bodyPr/>
        <a:lstStyle/>
        <a:p>
          <a:r>
            <a:rPr lang="en-US" sz="1400">
              <a:latin typeface="Calibri" panose="020F0502020204030204" pitchFamily="34" charset="0"/>
              <a:cs typeface="Calibri" panose="020F0502020204030204" pitchFamily="34" charset="0"/>
            </a:rPr>
            <a:t>Facilitate Transparency: Foster transparency in the food supply chain by providing consumers with detailed information about the origin, farming practices, and nutritional value of the products available on HarvestHub.</a:t>
          </a:r>
        </a:p>
      </dgm:t>
    </dgm:pt>
    <dgm:pt modelId="{46C43BBD-E903-4875-BC11-2D9363322D1C}" type="parTrans" cxnId="{C469D093-9896-4289-8180-445433A710FC}">
      <dgm:prSet/>
      <dgm:spPr/>
      <dgm:t>
        <a:bodyPr/>
        <a:lstStyle/>
        <a:p>
          <a:endParaRPr lang="en-US" sz="1400">
            <a:latin typeface="Calibri" panose="020F0502020204030204" pitchFamily="34" charset="0"/>
            <a:cs typeface="Calibri" panose="020F0502020204030204" pitchFamily="34" charset="0"/>
          </a:endParaRPr>
        </a:p>
      </dgm:t>
    </dgm:pt>
    <dgm:pt modelId="{057FBE25-A101-47E9-A7F7-D85838C63B07}" type="sibTrans" cxnId="{C469D093-9896-4289-8180-445433A710FC}">
      <dgm:prSet/>
      <dgm:spPr/>
      <dgm:t>
        <a:bodyPr/>
        <a:lstStyle/>
        <a:p>
          <a:endParaRPr lang="en-US" sz="1400">
            <a:latin typeface="Calibri" panose="020F0502020204030204" pitchFamily="34" charset="0"/>
            <a:cs typeface="Calibri" panose="020F0502020204030204" pitchFamily="34" charset="0"/>
          </a:endParaRPr>
        </a:p>
      </dgm:t>
    </dgm:pt>
    <dgm:pt modelId="{90CB976B-28E8-494E-B2C0-3FB24153C3E2}">
      <dgm:prSet custT="1"/>
      <dgm:spPr/>
      <dgm:t>
        <a:bodyPr/>
        <a:lstStyle/>
        <a:p>
          <a:r>
            <a:rPr lang="en-US" sz="1400">
              <a:latin typeface="Calibri" panose="020F0502020204030204" pitchFamily="34" charset="0"/>
              <a:cs typeface="Calibri" panose="020F0502020204030204" pitchFamily="34" charset="0"/>
            </a:rPr>
            <a:t>Educate</a:t>
          </a:r>
        </a:p>
      </dgm:t>
    </dgm:pt>
    <dgm:pt modelId="{0666C007-E35E-4EF8-99FA-94B29F2D3031}" type="parTrans" cxnId="{2FB2F345-1841-475A-A0AE-036AECC1AD2D}">
      <dgm:prSet/>
      <dgm:spPr/>
      <dgm:t>
        <a:bodyPr/>
        <a:lstStyle/>
        <a:p>
          <a:endParaRPr lang="en-US" sz="1400">
            <a:latin typeface="Calibri" panose="020F0502020204030204" pitchFamily="34" charset="0"/>
            <a:cs typeface="Calibri" panose="020F0502020204030204" pitchFamily="34" charset="0"/>
          </a:endParaRPr>
        </a:p>
      </dgm:t>
    </dgm:pt>
    <dgm:pt modelId="{72EC3D16-35EC-4442-A739-B5C2ACB18F74}" type="sibTrans" cxnId="{2FB2F345-1841-475A-A0AE-036AECC1AD2D}">
      <dgm:prSet/>
      <dgm:spPr/>
      <dgm:t>
        <a:bodyPr/>
        <a:lstStyle/>
        <a:p>
          <a:endParaRPr lang="en-US" sz="1400">
            <a:latin typeface="Calibri" panose="020F0502020204030204" pitchFamily="34" charset="0"/>
            <a:cs typeface="Calibri" panose="020F0502020204030204" pitchFamily="34" charset="0"/>
          </a:endParaRPr>
        </a:p>
      </dgm:t>
    </dgm:pt>
    <dgm:pt modelId="{C5F26FF2-4430-4AFD-9F8F-30590067BFBC}">
      <dgm:prSet custT="1"/>
      <dgm:spPr/>
      <dgm:t>
        <a:bodyPr/>
        <a:lstStyle/>
        <a:p>
          <a:r>
            <a:rPr lang="en-US" sz="1400">
              <a:latin typeface="Calibri" panose="020F0502020204030204" pitchFamily="34" charset="0"/>
              <a:cs typeface="Calibri" panose="020F0502020204030204" pitchFamily="34" charset="0"/>
            </a:rPr>
            <a:t>Educate Consumers: Educate consumers about the benefits of buying directly from farmers, seasonal produce availability, and sustainable food choices through educational resources and informative content on the platform.</a:t>
          </a:r>
        </a:p>
      </dgm:t>
    </dgm:pt>
    <dgm:pt modelId="{D65A6EC0-EFCE-4E8F-9682-003B3FC75B35}" type="parTrans" cxnId="{FF14F29F-132D-479A-8B70-E12E3BEB3CCF}">
      <dgm:prSet/>
      <dgm:spPr/>
      <dgm:t>
        <a:bodyPr/>
        <a:lstStyle/>
        <a:p>
          <a:endParaRPr lang="en-US" sz="1400">
            <a:latin typeface="Calibri" panose="020F0502020204030204" pitchFamily="34" charset="0"/>
            <a:cs typeface="Calibri" panose="020F0502020204030204" pitchFamily="34" charset="0"/>
          </a:endParaRPr>
        </a:p>
      </dgm:t>
    </dgm:pt>
    <dgm:pt modelId="{78174FEC-5CCB-4704-8B8D-E01690014285}" type="sibTrans" cxnId="{FF14F29F-132D-479A-8B70-E12E3BEB3CCF}">
      <dgm:prSet/>
      <dgm:spPr/>
      <dgm:t>
        <a:bodyPr/>
        <a:lstStyle/>
        <a:p>
          <a:endParaRPr lang="en-US" sz="1400">
            <a:latin typeface="Calibri" panose="020F0502020204030204" pitchFamily="34" charset="0"/>
            <a:cs typeface="Calibri" panose="020F0502020204030204" pitchFamily="34" charset="0"/>
          </a:endParaRPr>
        </a:p>
      </dgm:t>
    </dgm:pt>
    <dgm:pt modelId="{69AC5939-932C-4823-BA9D-FE54B7717542}">
      <dgm:prSet custT="1"/>
      <dgm:spPr/>
      <dgm:t>
        <a:bodyPr/>
        <a:lstStyle/>
        <a:p>
          <a:r>
            <a:rPr lang="en-US" sz="1400">
              <a:latin typeface="Calibri" panose="020F0502020204030204" pitchFamily="34" charset="0"/>
              <a:cs typeface="Calibri" panose="020F0502020204030204" pitchFamily="34" charset="0"/>
            </a:rPr>
            <a:t>Build</a:t>
          </a:r>
        </a:p>
      </dgm:t>
    </dgm:pt>
    <dgm:pt modelId="{5107437B-CE36-4C66-B7F5-7DB11D315321}" type="parTrans" cxnId="{85649066-B744-44A7-94A8-E7608537D457}">
      <dgm:prSet/>
      <dgm:spPr/>
      <dgm:t>
        <a:bodyPr/>
        <a:lstStyle/>
        <a:p>
          <a:endParaRPr lang="en-US" sz="1400">
            <a:latin typeface="Calibri" panose="020F0502020204030204" pitchFamily="34" charset="0"/>
            <a:cs typeface="Calibri" panose="020F0502020204030204" pitchFamily="34" charset="0"/>
          </a:endParaRPr>
        </a:p>
      </dgm:t>
    </dgm:pt>
    <dgm:pt modelId="{20E4847F-4412-4482-A5D3-511209EFB0C0}" type="sibTrans" cxnId="{85649066-B744-44A7-94A8-E7608537D457}">
      <dgm:prSet/>
      <dgm:spPr/>
      <dgm:t>
        <a:bodyPr/>
        <a:lstStyle/>
        <a:p>
          <a:endParaRPr lang="en-US" sz="1400">
            <a:latin typeface="Calibri" panose="020F0502020204030204" pitchFamily="34" charset="0"/>
            <a:cs typeface="Calibri" panose="020F0502020204030204" pitchFamily="34" charset="0"/>
          </a:endParaRPr>
        </a:p>
      </dgm:t>
    </dgm:pt>
    <dgm:pt modelId="{EDF63439-9C98-43EF-9D62-9C20E4E78907}">
      <dgm:prSet custT="1"/>
      <dgm:spPr/>
      <dgm:t>
        <a:bodyPr/>
        <a:lstStyle/>
        <a:p>
          <a:r>
            <a:rPr lang="en-US" sz="1400">
              <a:latin typeface="Calibri" panose="020F0502020204030204" pitchFamily="34" charset="0"/>
              <a:cs typeface="Calibri" panose="020F0502020204030204" pitchFamily="34" charset="0"/>
            </a:rPr>
            <a:t>Build Community: Foster a sense of community among farmers and consumers by providing interactive features such as forums, events, and recipe sharing, encouraging dialogue, knowledge exchange, and mutual support.</a:t>
          </a:r>
        </a:p>
      </dgm:t>
    </dgm:pt>
    <dgm:pt modelId="{437616D3-B7B4-45A8-BC23-5F2FD892AA54}" type="parTrans" cxnId="{F0AE8E05-B6F7-40AA-844B-089BA8E40348}">
      <dgm:prSet/>
      <dgm:spPr/>
      <dgm:t>
        <a:bodyPr/>
        <a:lstStyle/>
        <a:p>
          <a:endParaRPr lang="en-US" sz="1400">
            <a:latin typeface="Calibri" panose="020F0502020204030204" pitchFamily="34" charset="0"/>
            <a:cs typeface="Calibri" panose="020F0502020204030204" pitchFamily="34" charset="0"/>
          </a:endParaRPr>
        </a:p>
      </dgm:t>
    </dgm:pt>
    <dgm:pt modelId="{341BA2D3-D37A-4769-81C8-BF61C1CFAB52}" type="sibTrans" cxnId="{F0AE8E05-B6F7-40AA-844B-089BA8E40348}">
      <dgm:prSet/>
      <dgm:spPr/>
      <dgm:t>
        <a:bodyPr/>
        <a:lstStyle/>
        <a:p>
          <a:endParaRPr lang="en-US" sz="1400">
            <a:latin typeface="Calibri" panose="020F0502020204030204" pitchFamily="34" charset="0"/>
            <a:cs typeface="Calibri" panose="020F0502020204030204" pitchFamily="34" charset="0"/>
          </a:endParaRPr>
        </a:p>
      </dgm:t>
    </dgm:pt>
    <dgm:pt modelId="{6B91303A-8FF2-4A4C-B837-A4CC964F80C0}" type="pres">
      <dgm:prSet presAssocID="{BFFBA4FB-4134-486A-96D4-4125E5125D10}" presName="Name0" presStyleCnt="0">
        <dgm:presLayoutVars>
          <dgm:dir/>
          <dgm:animLvl val="lvl"/>
          <dgm:resizeHandles val="exact"/>
        </dgm:presLayoutVars>
      </dgm:prSet>
      <dgm:spPr/>
    </dgm:pt>
    <dgm:pt modelId="{124556A7-C43D-4DCA-97B2-B1CF77519BF0}" type="pres">
      <dgm:prSet presAssocID="{45792CCC-0ECB-4AA7-BAF6-978E529F7D23}" presName="linNode" presStyleCnt="0"/>
      <dgm:spPr/>
    </dgm:pt>
    <dgm:pt modelId="{F37C8370-94BD-4B69-96F1-519BAA40029D}" type="pres">
      <dgm:prSet presAssocID="{45792CCC-0ECB-4AA7-BAF6-978E529F7D23}" presName="parentText" presStyleLbl="solidFgAcc1" presStyleIdx="0" presStyleCnt="7">
        <dgm:presLayoutVars>
          <dgm:chMax val="1"/>
          <dgm:bulletEnabled/>
        </dgm:presLayoutVars>
      </dgm:prSet>
      <dgm:spPr/>
    </dgm:pt>
    <dgm:pt modelId="{5A1F3108-7E55-463C-9D58-5AE1F9F5AB45}" type="pres">
      <dgm:prSet presAssocID="{45792CCC-0ECB-4AA7-BAF6-978E529F7D23}" presName="descendantText" presStyleLbl="alignNode1" presStyleIdx="0" presStyleCnt="7">
        <dgm:presLayoutVars>
          <dgm:bulletEnabled/>
        </dgm:presLayoutVars>
      </dgm:prSet>
      <dgm:spPr/>
    </dgm:pt>
    <dgm:pt modelId="{0122909E-9E0D-428C-B03D-2290AFCFAACA}" type="pres">
      <dgm:prSet presAssocID="{87A4A735-54AF-4B4A-9D58-BD08646BF2C9}" presName="sp" presStyleCnt="0"/>
      <dgm:spPr/>
    </dgm:pt>
    <dgm:pt modelId="{3428D646-B090-4B20-993A-F4EA2DBA29F7}" type="pres">
      <dgm:prSet presAssocID="{FEDFE9E5-9925-488C-8EE5-C14E072A1E3D}" presName="linNode" presStyleCnt="0"/>
      <dgm:spPr/>
    </dgm:pt>
    <dgm:pt modelId="{54B1E981-2FC6-4D90-B307-790C8C29F273}" type="pres">
      <dgm:prSet presAssocID="{FEDFE9E5-9925-488C-8EE5-C14E072A1E3D}" presName="parentText" presStyleLbl="solidFgAcc1" presStyleIdx="1" presStyleCnt="7">
        <dgm:presLayoutVars>
          <dgm:chMax val="1"/>
          <dgm:bulletEnabled/>
        </dgm:presLayoutVars>
      </dgm:prSet>
      <dgm:spPr/>
    </dgm:pt>
    <dgm:pt modelId="{BB6D33B6-2475-4147-B726-B14E9A9E29E0}" type="pres">
      <dgm:prSet presAssocID="{FEDFE9E5-9925-488C-8EE5-C14E072A1E3D}" presName="descendantText" presStyleLbl="alignNode1" presStyleIdx="1" presStyleCnt="7">
        <dgm:presLayoutVars>
          <dgm:bulletEnabled/>
        </dgm:presLayoutVars>
      </dgm:prSet>
      <dgm:spPr/>
    </dgm:pt>
    <dgm:pt modelId="{FB7A6EFC-8638-4648-9760-6F367E439A74}" type="pres">
      <dgm:prSet presAssocID="{5CE7ECC7-6ACF-4CDA-B526-E22374124F97}" presName="sp" presStyleCnt="0"/>
      <dgm:spPr/>
    </dgm:pt>
    <dgm:pt modelId="{B8521673-FB6B-4184-B8E3-BEA82B92CCF9}" type="pres">
      <dgm:prSet presAssocID="{DF88B500-FB15-4AEF-8C6F-0F1CCC899AB1}" presName="linNode" presStyleCnt="0"/>
      <dgm:spPr/>
    </dgm:pt>
    <dgm:pt modelId="{727F859D-8A26-4BFE-9A49-4C369F8E6458}" type="pres">
      <dgm:prSet presAssocID="{DF88B500-FB15-4AEF-8C6F-0F1CCC899AB1}" presName="parentText" presStyleLbl="solidFgAcc1" presStyleIdx="2" presStyleCnt="7">
        <dgm:presLayoutVars>
          <dgm:chMax val="1"/>
          <dgm:bulletEnabled/>
        </dgm:presLayoutVars>
      </dgm:prSet>
      <dgm:spPr/>
    </dgm:pt>
    <dgm:pt modelId="{D1BA8D09-D2C4-487E-B7BE-379970EF650D}" type="pres">
      <dgm:prSet presAssocID="{DF88B500-FB15-4AEF-8C6F-0F1CCC899AB1}" presName="descendantText" presStyleLbl="alignNode1" presStyleIdx="2" presStyleCnt="7">
        <dgm:presLayoutVars>
          <dgm:bulletEnabled/>
        </dgm:presLayoutVars>
      </dgm:prSet>
      <dgm:spPr/>
    </dgm:pt>
    <dgm:pt modelId="{876C0637-A492-4743-8682-3C585E775616}" type="pres">
      <dgm:prSet presAssocID="{28B219D7-915F-4751-9336-99D56555F8FE}" presName="sp" presStyleCnt="0"/>
      <dgm:spPr/>
    </dgm:pt>
    <dgm:pt modelId="{716996AB-1A1E-4BAF-AD66-7947A899804E}" type="pres">
      <dgm:prSet presAssocID="{A6EB154A-0315-41D0-925F-F838A083A662}" presName="linNode" presStyleCnt="0"/>
      <dgm:spPr/>
    </dgm:pt>
    <dgm:pt modelId="{E1A8DE2E-B33E-4530-98B2-D657226CC1D5}" type="pres">
      <dgm:prSet presAssocID="{A6EB154A-0315-41D0-925F-F838A083A662}" presName="parentText" presStyleLbl="solidFgAcc1" presStyleIdx="3" presStyleCnt="7">
        <dgm:presLayoutVars>
          <dgm:chMax val="1"/>
          <dgm:bulletEnabled/>
        </dgm:presLayoutVars>
      </dgm:prSet>
      <dgm:spPr/>
    </dgm:pt>
    <dgm:pt modelId="{EC3CA583-D674-4831-9003-B5FDF3017B32}" type="pres">
      <dgm:prSet presAssocID="{A6EB154A-0315-41D0-925F-F838A083A662}" presName="descendantText" presStyleLbl="alignNode1" presStyleIdx="3" presStyleCnt="7">
        <dgm:presLayoutVars>
          <dgm:bulletEnabled/>
        </dgm:presLayoutVars>
      </dgm:prSet>
      <dgm:spPr/>
    </dgm:pt>
    <dgm:pt modelId="{F12C12B7-89B2-4FA6-B852-2076413620AB}" type="pres">
      <dgm:prSet presAssocID="{0139A53C-0547-42B8-AB63-2031209CBE6D}" presName="sp" presStyleCnt="0"/>
      <dgm:spPr/>
    </dgm:pt>
    <dgm:pt modelId="{996E651B-242F-4F4E-B46F-6D97B9E01A61}" type="pres">
      <dgm:prSet presAssocID="{5A7976B8-C62B-4A8E-9483-D64BA4C9C5FB}" presName="linNode" presStyleCnt="0"/>
      <dgm:spPr/>
    </dgm:pt>
    <dgm:pt modelId="{88BA8B0C-CE18-44DD-AC02-9EB4B8780FF0}" type="pres">
      <dgm:prSet presAssocID="{5A7976B8-C62B-4A8E-9483-D64BA4C9C5FB}" presName="parentText" presStyleLbl="solidFgAcc1" presStyleIdx="4" presStyleCnt="7">
        <dgm:presLayoutVars>
          <dgm:chMax val="1"/>
          <dgm:bulletEnabled/>
        </dgm:presLayoutVars>
      </dgm:prSet>
      <dgm:spPr/>
    </dgm:pt>
    <dgm:pt modelId="{F5CB12CE-9FD8-4F16-9B61-953F91D7D4F7}" type="pres">
      <dgm:prSet presAssocID="{5A7976B8-C62B-4A8E-9483-D64BA4C9C5FB}" presName="descendantText" presStyleLbl="alignNode1" presStyleIdx="4" presStyleCnt="7">
        <dgm:presLayoutVars>
          <dgm:bulletEnabled/>
        </dgm:presLayoutVars>
      </dgm:prSet>
      <dgm:spPr/>
    </dgm:pt>
    <dgm:pt modelId="{BC5EFCF8-2ADD-4195-9EAB-E1A42E495107}" type="pres">
      <dgm:prSet presAssocID="{95059465-D3E9-4EBD-9368-B96A959E111D}" presName="sp" presStyleCnt="0"/>
      <dgm:spPr/>
    </dgm:pt>
    <dgm:pt modelId="{6AF5FF81-5BCD-4F37-BFB0-38C2E647428E}" type="pres">
      <dgm:prSet presAssocID="{90CB976B-28E8-494E-B2C0-3FB24153C3E2}" presName="linNode" presStyleCnt="0"/>
      <dgm:spPr/>
    </dgm:pt>
    <dgm:pt modelId="{11ED272A-F93A-4941-9B43-9ECC084DEF6D}" type="pres">
      <dgm:prSet presAssocID="{90CB976B-28E8-494E-B2C0-3FB24153C3E2}" presName="parentText" presStyleLbl="solidFgAcc1" presStyleIdx="5" presStyleCnt="7">
        <dgm:presLayoutVars>
          <dgm:chMax val="1"/>
          <dgm:bulletEnabled/>
        </dgm:presLayoutVars>
      </dgm:prSet>
      <dgm:spPr/>
    </dgm:pt>
    <dgm:pt modelId="{30D928D9-04AA-4091-9B16-4315A050ED11}" type="pres">
      <dgm:prSet presAssocID="{90CB976B-28E8-494E-B2C0-3FB24153C3E2}" presName="descendantText" presStyleLbl="alignNode1" presStyleIdx="5" presStyleCnt="7">
        <dgm:presLayoutVars>
          <dgm:bulletEnabled/>
        </dgm:presLayoutVars>
      </dgm:prSet>
      <dgm:spPr/>
    </dgm:pt>
    <dgm:pt modelId="{971F22EC-B565-4E53-8D6E-994C05881503}" type="pres">
      <dgm:prSet presAssocID="{72EC3D16-35EC-4442-A739-B5C2ACB18F74}" presName="sp" presStyleCnt="0"/>
      <dgm:spPr/>
    </dgm:pt>
    <dgm:pt modelId="{03D02503-2AEA-4813-9E0F-555F449C1D24}" type="pres">
      <dgm:prSet presAssocID="{69AC5939-932C-4823-BA9D-FE54B7717542}" presName="linNode" presStyleCnt="0"/>
      <dgm:spPr/>
    </dgm:pt>
    <dgm:pt modelId="{58A8F6E1-B133-4CC9-A87F-CF3E9202262D}" type="pres">
      <dgm:prSet presAssocID="{69AC5939-932C-4823-BA9D-FE54B7717542}" presName="parentText" presStyleLbl="solidFgAcc1" presStyleIdx="6" presStyleCnt="7">
        <dgm:presLayoutVars>
          <dgm:chMax val="1"/>
          <dgm:bulletEnabled/>
        </dgm:presLayoutVars>
      </dgm:prSet>
      <dgm:spPr/>
    </dgm:pt>
    <dgm:pt modelId="{C4BAE9D8-173F-4B98-B68E-3D9B63EB2D57}" type="pres">
      <dgm:prSet presAssocID="{69AC5939-932C-4823-BA9D-FE54B7717542}" presName="descendantText" presStyleLbl="alignNode1" presStyleIdx="6" presStyleCnt="7">
        <dgm:presLayoutVars>
          <dgm:bulletEnabled/>
        </dgm:presLayoutVars>
      </dgm:prSet>
      <dgm:spPr/>
    </dgm:pt>
  </dgm:ptLst>
  <dgm:cxnLst>
    <dgm:cxn modelId="{7C939602-1451-45A1-A630-AE1098CE27E0}" srcId="{BFFBA4FB-4134-486A-96D4-4125E5125D10}" destId="{45792CCC-0ECB-4AA7-BAF6-978E529F7D23}" srcOrd="0" destOrd="0" parTransId="{216411D1-FEED-4AB4-A1A6-C0D2AE589A36}" sibTransId="{87A4A735-54AF-4B4A-9D58-BD08646BF2C9}"/>
    <dgm:cxn modelId="{F0AE8E05-B6F7-40AA-844B-089BA8E40348}" srcId="{69AC5939-932C-4823-BA9D-FE54B7717542}" destId="{EDF63439-9C98-43EF-9D62-9C20E4E78907}" srcOrd="0" destOrd="0" parTransId="{437616D3-B7B4-45A8-BC23-5F2FD892AA54}" sibTransId="{341BA2D3-D37A-4769-81C8-BF61C1CFAB52}"/>
    <dgm:cxn modelId="{3468730E-91EA-44F0-A31C-FFB7B9F2576C}" srcId="{DF88B500-FB15-4AEF-8C6F-0F1CCC899AB1}" destId="{F2E903ED-DCA9-4D0E-8249-FA82CF5C4532}" srcOrd="0" destOrd="0" parTransId="{D115A6BE-D976-4E1C-B274-0D532C900A12}" sibTransId="{4807955D-2064-46D5-BA6E-51C3A611A249}"/>
    <dgm:cxn modelId="{46CD4E14-5DDC-497F-9D18-D1583905D7B4}" type="presOf" srcId="{45792CCC-0ECB-4AA7-BAF6-978E529F7D23}" destId="{F37C8370-94BD-4B69-96F1-519BAA40029D}" srcOrd="0" destOrd="0" presId="urn:microsoft.com/office/officeart/2016/7/layout/VerticalHollowActionList"/>
    <dgm:cxn modelId="{B1D14A29-B297-4AA4-8EAF-6C34572EC338}" srcId="{BFFBA4FB-4134-486A-96D4-4125E5125D10}" destId="{FEDFE9E5-9925-488C-8EE5-C14E072A1E3D}" srcOrd="1" destOrd="0" parTransId="{5DC840CB-4878-4DA5-9C48-F24F7518958D}" sibTransId="{5CE7ECC7-6ACF-4CDA-B526-E22374124F97}"/>
    <dgm:cxn modelId="{56B08942-F4EA-42E4-97FD-D3BE4775A8C1}" type="presOf" srcId="{FC5D8356-F428-4121-89FC-0953AEC1054B}" destId="{BB6D33B6-2475-4147-B726-B14E9A9E29E0}" srcOrd="0" destOrd="0" presId="urn:microsoft.com/office/officeart/2016/7/layout/VerticalHollowActionList"/>
    <dgm:cxn modelId="{57713D44-2B75-4338-9E5B-3C8A384196CF}" srcId="{BFFBA4FB-4134-486A-96D4-4125E5125D10}" destId="{A6EB154A-0315-41D0-925F-F838A083A662}" srcOrd="3" destOrd="0" parTransId="{EF483953-3829-4D9B-9496-BFA5675822F8}" sibTransId="{0139A53C-0547-42B8-AB63-2031209CBE6D}"/>
    <dgm:cxn modelId="{2FB2F345-1841-475A-A0AE-036AECC1AD2D}" srcId="{BFFBA4FB-4134-486A-96D4-4125E5125D10}" destId="{90CB976B-28E8-494E-B2C0-3FB24153C3E2}" srcOrd="5" destOrd="0" parTransId="{0666C007-E35E-4EF8-99FA-94B29F2D3031}" sibTransId="{72EC3D16-35EC-4442-A739-B5C2ACB18F74}"/>
    <dgm:cxn modelId="{85649066-B744-44A7-94A8-E7608537D457}" srcId="{BFFBA4FB-4134-486A-96D4-4125E5125D10}" destId="{69AC5939-932C-4823-BA9D-FE54B7717542}" srcOrd="6" destOrd="0" parTransId="{5107437B-CE36-4C66-B7F5-7DB11D315321}" sibTransId="{20E4847F-4412-4482-A5D3-511209EFB0C0}"/>
    <dgm:cxn modelId="{57002567-BE85-4AF4-A659-4E5DA064ABA7}" type="presOf" srcId="{F6C93594-50AD-45DE-83FA-F285D91670F7}" destId="{F5CB12CE-9FD8-4F16-9B61-953F91D7D4F7}" srcOrd="0" destOrd="0" presId="urn:microsoft.com/office/officeart/2016/7/layout/VerticalHollowActionList"/>
    <dgm:cxn modelId="{410C864C-8546-432F-AFA1-FEC5C17FF703}" type="presOf" srcId="{EDF63439-9C98-43EF-9D62-9C20E4E78907}" destId="{C4BAE9D8-173F-4B98-B68E-3D9B63EB2D57}" srcOrd="0" destOrd="0" presId="urn:microsoft.com/office/officeart/2016/7/layout/VerticalHollowActionList"/>
    <dgm:cxn modelId="{D679194E-6B05-4113-AFA3-8DADB597D531}" type="presOf" srcId="{C5F26FF2-4430-4AFD-9F8F-30590067BFBC}" destId="{30D928D9-04AA-4091-9B16-4315A050ED11}" srcOrd="0" destOrd="0" presId="urn:microsoft.com/office/officeart/2016/7/layout/VerticalHollowActionList"/>
    <dgm:cxn modelId="{0C51B171-AD97-4795-9698-6885F2CDACC8}" type="presOf" srcId="{7192800F-4ECB-497D-B82B-02F0B9244319}" destId="{5A1F3108-7E55-463C-9D58-5AE1F9F5AB45}" srcOrd="0" destOrd="0" presId="urn:microsoft.com/office/officeart/2016/7/layout/VerticalHollowActionList"/>
    <dgm:cxn modelId="{DD4DAD53-E9D9-43DE-AC8E-983568C50EAC}" type="presOf" srcId="{A6EB154A-0315-41D0-925F-F838A083A662}" destId="{E1A8DE2E-B33E-4530-98B2-D657226CC1D5}" srcOrd="0" destOrd="0" presId="urn:microsoft.com/office/officeart/2016/7/layout/VerticalHollowActionList"/>
    <dgm:cxn modelId="{2603E473-C1EF-4B15-9B49-FBD6B48EBBE4}" srcId="{45792CCC-0ECB-4AA7-BAF6-978E529F7D23}" destId="{7192800F-4ECB-497D-B82B-02F0B9244319}" srcOrd="0" destOrd="0" parTransId="{8F93B366-D51D-4DA0-BAEC-1464A70CADA8}" sibTransId="{052C4737-CE48-49C0-9D3D-2C00A32FF0E7}"/>
    <dgm:cxn modelId="{DB978176-92D6-439E-B0EC-9DAF5DE6DC9F}" type="presOf" srcId="{DF88B500-FB15-4AEF-8C6F-0F1CCC899AB1}" destId="{727F859D-8A26-4BFE-9A49-4C369F8E6458}" srcOrd="0" destOrd="0" presId="urn:microsoft.com/office/officeart/2016/7/layout/VerticalHollowActionList"/>
    <dgm:cxn modelId="{ED801377-D0FA-430F-B3DD-B63F80FC220D}" type="presOf" srcId="{69AC5939-932C-4823-BA9D-FE54B7717542}" destId="{58A8F6E1-B133-4CC9-A87F-CF3E9202262D}" srcOrd="0" destOrd="0" presId="urn:microsoft.com/office/officeart/2016/7/layout/VerticalHollowActionList"/>
    <dgm:cxn modelId="{D0C87A7B-5B73-4FB3-8730-0306D27BA76B}" type="presOf" srcId="{F2E903ED-DCA9-4D0E-8249-FA82CF5C4532}" destId="{D1BA8D09-D2C4-487E-B7BE-379970EF650D}" srcOrd="0" destOrd="0" presId="urn:microsoft.com/office/officeart/2016/7/layout/VerticalHollowActionList"/>
    <dgm:cxn modelId="{AC550B82-21A7-418F-ACB0-426CC65BA0E1}" srcId="{A6EB154A-0315-41D0-925F-F838A083A662}" destId="{E6DC6108-36C4-4062-9D7A-3246E2F236EC}" srcOrd="0" destOrd="0" parTransId="{F14B45B7-74E2-4ABA-8089-4BF8323C1846}" sibTransId="{DB133231-7973-44F0-B52A-13360D4428F9}"/>
    <dgm:cxn modelId="{196F0390-6A8C-4386-A2E9-4CF36DA3C92D}" type="presOf" srcId="{FEDFE9E5-9925-488C-8EE5-C14E072A1E3D}" destId="{54B1E981-2FC6-4D90-B307-790C8C29F273}" srcOrd="0" destOrd="0" presId="urn:microsoft.com/office/officeart/2016/7/layout/VerticalHollowActionList"/>
    <dgm:cxn modelId="{55005B93-8161-4101-A46B-9BCF35B78CB9}" type="presOf" srcId="{90CB976B-28E8-494E-B2C0-3FB24153C3E2}" destId="{11ED272A-F93A-4941-9B43-9ECC084DEF6D}" srcOrd="0" destOrd="0" presId="urn:microsoft.com/office/officeart/2016/7/layout/VerticalHollowActionList"/>
    <dgm:cxn modelId="{C469D093-9896-4289-8180-445433A710FC}" srcId="{5A7976B8-C62B-4A8E-9483-D64BA4C9C5FB}" destId="{F6C93594-50AD-45DE-83FA-F285D91670F7}" srcOrd="0" destOrd="0" parTransId="{46C43BBD-E903-4875-BC11-2D9363322D1C}" sibTransId="{057FBE25-A101-47E9-A7F7-D85838C63B07}"/>
    <dgm:cxn modelId="{DB7BB698-77BF-44BB-BF86-8BF134F68B58}" srcId="{BFFBA4FB-4134-486A-96D4-4125E5125D10}" destId="{5A7976B8-C62B-4A8E-9483-D64BA4C9C5FB}" srcOrd="4" destOrd="0" parTransId="{3D345226-F411-4B3E-9C76-314909C23FED}" sibTransId="{95059465-D3E9-4EBD-9368-B96A959E111D}"/>
    <dgm:cxn modelId="{FF14F29F-132D-479A-8B70-E12E3BEB3CCF}" srcId="{90CB976B-28E8-494E-B2C0-3FB24153C3E2}" destId="{C5F26FF2-4430-4AFD-9F8F-30590067BFBC}" srcOrd="0" destOrd="0" parTransId="{D65A6EC0-EFCE-4E8F-9682-003B3FC75B35}" sibTransId="{78174FEC-5CCB-4704-8B8D-E01690014285}"/>
    <dgm:cxn modelId="{6657B0A3-51A4-4DCD-91F3-71C47C9A00B6}" type="presOf" srcId="{E6DC6108-36C4-4062-9D7A-3246E2F236EC}" destId="{EC3CA583-D674-4831-9003-B5FDF3017B32}" srcOrd="0" destOrd="0" presId="urn:microsoft.com/office/officeart/2016/7/layout/VerticalHollowActionList"/>
    <dgm:cxn modelId="{760F99A8-4B9D-4D41-AA09-28871A620CA7}" srcId="{FEDFE9E5-9925-488C-8EE5-C14E072A1E3D}" destId="{FC5D8356-F428-4121-89FC-0953AEC1054B}" srcOrd="0" destOrd="0" parTransId="{C3D4DAE4-1F02-47CF-9D6E-43972CE1CB38}" sibTransId="{652DC7C1-F0E6-4571-B099-070F86E2A6FF}"/>
    <dgm:cxn modelId="{42A671CF-F157-44ED-9100-7A576CA5E314}" type="presOf" srcId="{BFFBA4FB-4134-486A-96D4-4125E5125D10}" destId="{6B91303A-8FF2-4A4C-B837-A4CC964F80C0}" srcOrd="0" destOrd="0" presId="urn:microsoft.com/office/officeart/2016/7/layout/VerticalHollowActionList"/>
    <dgm:cxn modelId="{275C13E3-D158-463B-B651-EDF3C22D3385}" srcId="{BFFBA4FB-4134-486A-96D4-4125E5125D10}" destId="{DF88B500-FB15-4AEF-8C6F-0F1CCC899AB1}" srcOrd="2" destOrd="0" parTransId="{FD0D3E72-017B-45EB-B46E-5BC478040BED}" sibTransId="{28B219D7-915F-4751-9336-99D56555F8FE}"/>
    <dgm:cxn modelId="{8762C6E6-BBA1-4B4D-837C-9064D7359435}" type="presOf" srcId="{5A7976B8-C62B-4A8E-9483-D64BA4C9C5FB}" destId="{88BA8B0C-CE18-44DD-AC02-9EB4B8780FF0}" srcOrd="0" destOrd="0" presId="urn:microsoft.com/office/officeart/2016/7/layout/VerticalHollowActionList"/>
    <dgm:cxn modelId="{D320E4C2-867B-4EF3-9DA0-D8B84965F429}" type="presParOf" srcId="{6B91303A-8FF2-4A4C-B837-A4CC964F80C0}" destId="{124556A7-C43D-4DCA-97B2-B1CF77519BF0}" srcOrd="0" destOrd="0" presId="urn:microsoft.com/office/officeart/2016/7/layout/VerticalHollowActionList"/>
    <dgm:cxn modelId="{316F4D0D-357E-4FCB-8C3C-9BFCD0675EDD}" type="presParOf" srcId="{124556A7-C43D-4DCA-97B2-B1CF77519BF0}" destId="{F37C8370-94BD-4B69-96F1-519BAA40029D}" srcOrd="0" destOrd="0" presId="urn:microsoft.com/office/officeart/2016/7/layout/VerticalHollowActionList"/>
    <dgm:cxn modelId="{035344A9-A5F6-4B21-BB0A-8B175B9A761E}" type="presParOf" srcId="{124556A7-C43D-4DCA-97B2-B1CF77519BF0}" destId="{5A1F3108-7E55-463C-9D58-5AE1F9F5AB45}" srcOrd="1" destOrd="0" presId="urn:microsoft.com/office/officeart/2016/7/layout/VerticalHollowActionList"/>
    <dgm:cxn modelId="{0AD5102E-E3C5-4703-8FF9-AA21DEB9BBC3}" type="presParOf" srcId="{6B91303A-8FF2-4A4C-B837-A4CC964F80C0}" destId="{0122909E-9E0D-428C-B03D-2290AFCFAACA}" srcOrd="1" destOrd="0" presId="urn:microsoft.com/office/officeart/2016/7/layout/VerticalHollowActionList"/>
    <dgm:cxn modelId="{11C15481-1E16-42FC-A9A6-5074B9F2B814}" type="presParOf" srcId="{6B91303A-8FF2-4A4C-B837-A4CC964F80C0}" destId="{3428D646-B090-4B20-993A-F4EA2DBA29F7}" srcOrd="2" destOrd="0" presId="urn:microsoft.com/office/officeart/2016/7/layout/VerticalHollowActionList"/>
    <dgm:cxn modelId="{B1EB07E1-038A-46DB-98AA-2C204C3D484A}" type="presParOf" srcId="{3428D646-B090-4B20-993A-F4EA2DBA29F7}" destId="{54B1E981-2FC6-4D90-B307-790C8C29F273}" srcOrd="0" destOrd="0" presId="urn:microsoft.com/office/officeart/2016/7/layout/VerticalHollowActionList"/>
    <dgm:cxn modelId="{3A8BED75-A7CA-47FE-86C9-200BCCA12FD0}" type="presParOf" srcId="{3428D646-B090-4B20-993A-F4EA2DBA29F7}" destId="{BB6D33B6-2475-4147-B726-B14E9A9E29E0}" srcOrd="1" destOrd="0" presId="urn:microsoft.com/office/officeart/2016/7/layout/VerticalHollowActionList"/>
    <dgm:cxn modelId="{A2AFC204-BD57-4723-B96D-D997DEB84A8A}" type="presParOf" srcId="{6B91303A-8FF2-4A4C-B837-A4CC964F80C0}" destId="{FB7A6EFC-8638-4648-9760-6F367E439A74}" srcOrd="3" destOrd="0" presId="urn:microsoft.com/office/officeart/2016/7/layout/VerticalHollowActionList"/>
    <dgm:cxn modelId="{575B456C-24B7-40A4-9D2B-421AAA64F2E5}" type="presParOf" srcId="{6B91303A-8FF2-4A4C-B837-A4CC964F80C0}" destId="{B8521673-FB6B-4184-B8E3-BEA82B92CCF9}" srcOrd="4" destOrd="0" presId="urn:microsoft.com/office/officeart/2016/7/layout/VerticalHollowActionList"/>
    <dgm:cxn modelId="{06A3FB4B-56FC-49A8-8C7C-0E2AD2546FBD}" type="presParOf" srcId="{B8521673-FB6B-4184-B8E3-BEA82B92CCF9}" destId="{727F859D-8A26-4BFE-9A49-4C369F8E6458}" srcOrd="0" destOrd="0" presId="urn:microsoft.com/office/officeart/2016/7/layout/VerticalHollowActionList"/>
    <dgm:cxn modelId="{54D543CE-032E-46CD-AEAC-2B037F10995B}" type="presParOf" srcId="{B8521673-FB6B-4184-B8E3-BEA82B92CCF9}" destId="{D1BA8D09-D2C4-487E-B7BE-379970EF650D}" srcOrd="1" destOrd="0" presId="urn:microsoft.com/office/officeart/2016/7/layout/VerticalHollowActionList"/>
    <dgm:cxn modelId="{19C53637-864D-498A-83BF-F497B294C356}" type="presParOf" srcId="{6B91303A-8FF2-4A4C-B837-A4CC964F80C0}" destId="{876C0637-A492-4743-8682-3C585E775616}" srcOrd="5" destOrd="0" presId="urn:microsoft.com/office/officeart/2016/7/layout/VerticalHollowActionList"/>
    <dgm:cxn modelId="{D3213DCC-685A-42F7-BB43-02277402CA47}" type="presParOf" srcId="{6B91303A-8FF2-4A4C-B837-A4CC964F80C0}" destId="{716996AB-1A1E-4BAF-AD66-7947A899804E}" srcOrd="6" destOrd="0" presId="urn:microsoft.com/office/officeart/2016/7/layout/VerticalHollowActionList"/>
    <dgm:cxn modelId="{5E9E24AE-D490-4530-A2A8-29B88D39695E}" type="presParOf" srcId="{716996AB-1A1E-4BAF-AD66-7947A899804E}" destId="{E1A8DE2E-B33E-4530-98B2-D657226CC1D5}" srcOrd="0" destOrd="0" presId="urn:microsoft.com/office/officeart/2016/7/layout/VerticalHollowActionList"/>
    <dgm:cxn modelId="{B7B31DD2-2024-4518-88D8-1CB9E89210CF}" type="presParOf" srcId="{716996AB-1A1E-4BAF-AD66-7947A899804E}" destId="{EC3CA583-D674-4831-9003-B5FDF3017B32}" srcOrd="1" destOrd="0" presId="urn:microsoft.com/office/officeart/2016/7/layout/VerticalHollowActionList"/>
    <dgm:cxn modelId="{E3A3799D-5D49-44CE-A451-045738D0CAF2}" type="presParOf" srcId="{6B91303A-8FF2-4A4C-B837-A4CC964F80C0}" destId="{F12C12B7-89B2-4FA6-B852-2076413620AB}" srcOrd="7" destOrd="0" presId="urn:microsoft.com/office/officeart/2016/7/layout/VerticalHollowActionList"/>
    <dgm:cxn modelId="{3E2A284A-E1A5-4E0B-B98E-6E5904CD32BC}" type="presParOf" srcId="{6B91303A-8FF2-4A4C-B837-A4CC964F80C0}" destId="{996E651B-242F-4F4E-B46F-6D97B9E01A61}" srcOrd="8" destOrd="0" presId="urn:microsoft.com/office/officeart/2016/7/layout/VerticalHollowActionList"/>
    <dgm:cxn modelId="{FB9AD4FA-76FE-46E0-A8FC-DD7CF2AA2305}" type="presParOf" srcId="{996E651B-242F-4F4E-B46F-6D97B9E01A61}" destId="{88BA8B0C-CE18-44DD-AC02-9EB4B8780FF0}" srcOrd="0" destOrd="0" presId="urn:microsoft.com/office/officeart/2016/7/layout/VerticalHollowActionList"/>
    <dgm:cxn modelId="{2E4D1E2C-6C62-4A04-8AC8-2595CD0D8794}" type="presParOf" srcId="{996E651B-242F-4F4E-B46F-6D97B9E01A61}" destId="{F5CB12CE-9FD8-4F16-9B61-953F91D7D4F7}" srcOrd="1" destOrd="0" presId="urn:microsoft.com/office/officeart/2016/7/layout/VerticalHollowActionList"/>
    <dgm:cxn modelId="{C8BF83A0-3E4D-4D5E-AA69-5A18C07BF674}" type="presParOf" srcId="{6B91303A-8FF2-4A4C-B837-A4CC964F80C0}" destId="{BC5EFCF8-2ADD-4195-9EAB-E1A42E495107}" srcOrd="9" destOrd="0" presId="urn:microsoft.com/office/officeart/2016/7/layout/VerticalHollowActionList"/>
    <dgm:cxn modelId="{E875D800-C530-4024-9E3B-B05996A37651}" type="presParOf" srcId="{6B91303A-8FF2-4A4C-B837-A4CC964F80C0}" destId="{6AF5FF81-5BCD-4F37-BFB0-38C2E647428E}" srcOrd="10" destOrd="0" presId="urn:microsoft.com/office/officeart/2016/7/layout/VerticalHollowActionList"/>
    <dgm:cxn modelId="{BEA6D74F-247A-4A6A-B112-D4C7D2AAFFD6}" type="presParOf" srcId="{6AF5FF81-5BCD-4F37-BFB0-38C2E647428E}" destId="{11ED272A-F93A-4941-9B43-9ECC084DEF6D}" srcOrd="0" destOrd="0" presId="urn:microsoft.com/office/officeart/2016/7/layout/VerticalHollowActionList"/>
    <dgm:cxn modelId="{D34F04D7-D0FD-4053-8519-0E481D528112}" type="presParOf" srcId="{6AF5FF81-5BCD-4F37-BFB0-38C2E647428E}" destId="{30D928D9-04AA-4091-9B16-4315A050ED11}" srcOrd="1" destOrd="0" presId="urn:microsoft.com/office/officeart/2016/7/layout/VerticalHollowActionList"/>
    <dgm:cxn modelId="{25511629-D430-4728-869F-58BBF2887517}" type="presParOf" srcId="{6B91303A-8FF2-4A4C-B837-A4CC964F80C0}" destId="{971F22EC-B565-4E53-8D6E-994C05881503}" srcOrd="11" destOrd="0" presId="urn:microsoft.com/office/officeart/2016/7/layout/VerticalHollowActionList"/>
    <dgm:cxn modelId="{00377219-6884-453C-8CDF-001837780960}" type="presParOf" srcId="{6B91303A-8FF2-4A4C-B837-A4CC964F80C0}" destId="{03D02503-2AEA-4813-9E0F-555F449C1D24}" srcOrd="12" destOrd="0" presId="urn:microsoft.com/office/officeart/2016/7/layout/VerticalHollowActionList"/>
    <dgm:cxn modelId="{04D01693-6525-4232-AE26-6FE295F21431}" type="presParOf" srcId="{03D02503-2AEA-4813-9E0F-555F449C1D24}" destId="{58A8F6E1-B133-4CC9-A87F-CF3E9202262D}" srcOrd="0" destOrd="0" presId="urn:microsoft.com/office/officeart/2016/7/layout/VerticalHollowActionList"/>
    <dgm:cxn modelId="{0DF36092-82CE-479C-AFEA-AB89924CD285}" type="presParOf" srcId="{03D02503-2AEA-4813-9E0F-555F449C1D24}" destId="{C4BAE9D8-173F-4B98-B68E-3D9B63EB2D57}" srcOrd="1" destOrd="0" presId="urn:microsoft.com/office/officeart/2016/7/layout/VerticalHollow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F8A9FB0-193C-4AFF-B175-F8560369CDAA}" type="doc">
      <dgm:prSet loTypeId="urn:microsoft.com/office/officeart/2005/8/layout/hierarchy4" loCatId="list" qsTypeId="urn:microsoft.com/office/officeart/2005/8/quickstyle/simple1" qsCatId="simple" csTypeId="urn:microsoft.com/office/officeart/2005/8/colors/colorful2" csCatId="colorful" phldr="1"/>
      <dgm:spPr/>
      <dgm:t>
        <a:bodyPr/>
        <a:lstStyle/>
        <a:p>
          <a:endParaRPr lang="en-IN"/>
        </a:p>
      </dgm:t>
    </dgm:pt>
    <dgm:pt modelId="{A6B0CE97-2CDB-49A3-823C-DFD8C7C50AB1}">
      <dgm:prSet phldrT="[Text]"/>
      <dgm:spPr/>
      <dgm:t>
        <a:bodyPr/>
        <a:lstStyle/>
        <a:p>
          <a:r>
            <a:rPr lang="en-IN" dirty="0"/>
            <a:t>Navigate through App</a:t>
          </a:r>
        </a:p>
      </dgm:t>
    </dgm:pt>
    <dgm:pt modelId="{863DB5E6-8B98-41E0-A99E-62C8DEA69343}" type="parTrans" cxnId="{BBC03E03-9136-4749-B68B-B81CE7623F0E}">
      <dgm:prSet/>
      <dgm:spPr/>
      <dgm:t>
        <a:bodyPr/>
        <a:lstStyle/>
        <a:p>
          <a:endParaRPr lang="en-IN"/>
        </a:p>
      </dgm:t>
    </dgm:pt>
    <dgm:pt modelId="{11606BDE-7873-40D9-92E0-B8E2CF1175C7}" type="sibTrans" cxnId="{BBC03E03-9136-4749-B68B-B81CE7623F0E}">
      <dgm:prSet/>
      <dgm:spPr/>
      <dgm:t>
        <a:bodyPr/>
        <a:lstStyle/>
        <a:p>
          <a:endParaRPr lang="en-IN"/>
        </a:p>
      </dgm:t>
    </dgm:pt>
    <dgm:pt modelId="{F3C76C04-F1DD-4386-A169-B4C915A1D5F6}">
      <dgm:prSet phldrT="[Text]"/>
      <dgm:spPr/>
      <dgm:t>
        <a:bodyPr/>
        <a:lstStyle/>
        <a:p>
          <a:r>
            <a:rPr lang="en-IN" dirty="0"/>
            <a:t>Step-by-Step</a:t>
          </a:r>
        </a:p>
      </dgm:t>
    </dgm:pt>
    <dgm:pt modelId="{CBC09214-1E75-4575-AAC7-28D33BE98397}" type="parTrans" cxnId="{70D21D97-8081-433A-9B1C-6C424ADAFA26}">
      <dgm:prSet/>
      <dgm:spPr/>
      <dgm:t>
        <a:bodyPr/>
        <a:lstStyle/>
        <a:p>
          <a:endParaRPr lang="en-IN"/>
        </a:p>
      </dgm:t>
    </dgm:pt>
    <dgm:pt modelId="{509CB80D-A9F5-49B7-8FB8-F4C5D58352F9}" type="sibTrans" cxnId="{70D21D97-8081-433A-9B1C-6C424ADAFA26}">
      <dgm:prSet/>
      <dgm:spPr/>
      <dgm:t>
        <a:bodyPr/>
        <a:lstStyle/>
        <a:p>
          <a:endParaRPr lang="en-IN"/>
        </a:p>
      </dgm:t>
    </dgm:pt>
    <dgm:pt modelId="{5AFFE69F-8E99-48E0-9B28-2F1BDE02E8F7}">
      <dgm:prSet phldrT="[Text]"/>
      <dgm:spPr/>
      <dgm:t>
        <a:bodyPr/>
        <a:lstStyle/>
        <a:p>
          <a:r>
            <a:rPr lang="en-IN" dirty="0"/>
            <a:t>Confident</a:t>
          </a:r>
        </a:p>
      </dgm:t>
    </dgm:pt>
    <dgm:pt modelId="{6C75D064-3A97-4371-9E91-DD695EE33E16}" type="parTrans" cxnId="{DEA62562-39BF-42AC-BC19-4A9B4D00CB76}">
      <dgm:prSet/>
      <dgm:spPr/>
      <dgm:t>
        <a:bodyPr/>
        <a:lstStyle/>
        <a:p>
          <a:endParaRPr lang="en-IN"/>
        </a:p>
      </dgm:t>
    </dgm:pt>
    <dgm:pt modelId="{75D2EF96-E8FF-4AE3-97FF-C091E8830597}" type="sibTrans" cxnId="{DEA62562-39BF-42AC-BC19-4A9B4D00CB76}">
      <dgm:prSet/>
      <dgm:spPr/>
      <dgm:t>
        <a:bodyPr/>
        <a:lstStyle/>
        <a:p>
          <a:endParaRPr lang="en-IN"/>
        </a:p>
      </dgm:t>
    </dgm:pt>
    <dgm:pt modelId="{0234FC99-6EB1-4EA3-BC8E-893CD5878293}">
      <dgm:prSet phldrT="[Text]"/>
      <dgm:spPr/>
      <dgm:t>
        <a:bodyPr/>
        <a:lstStyle/>
        <a:p>
          <a:r>
            <a:rPr lang="en-IN" dirty="0"/>
            <a:t>Trust</a:t>
          </a:r>
        </a:p>
      </dgm:t>
    </dgm:pt>
    <dgm:pt modelId="{447F161B-8FCC-4AB1-BB98-4EFC2D66AB5E}" type="parTrans" cxnId="{49DB15D9-24B5-41F0-BB8E-684BC632ADD3}">
      <dgm:prSet/>
      <dgm:spPr/>
      <dgm:t>
        <a:bodyPr/>
        <a:lstStyle/>
        <a:p>
          <a:endParaRPr lang="en-IN"/>
        </a:p>
      </dgm:t>
    </dgm:pt>
    <dgm:pt modelId="{B4730DAF-28EC-4FF8-BF98-7863BE9C206C}" type="sibTrans" cxnId="{49DB15D9-24B5-41F0-BB8E-684BC632ADD3}">
      <dgm:prSet/>
      <dgm:spPr/>
      <dgm:t>
        <a:bodyPr/>
        <a:lstStyle/>
        <a:p>
          <a:endParaRPr lang="en-IN"/>
        </a:p>
      </dgm:t>
    </dgm:pt>
    <dgm:pt modelId="{74403F2B-64F7-439D-87EC-4E708D434079}">
      <dgm:prSet phldrT="[Text]"/>
      <dgm:spPr/>
      <dgm:t>
        <a:bodyPr/>
        <a:lstStyle/>
        <a:p>
          <a:r>
            <a:rPr lang="en-IN" dirty="0"/>
            <a:t>Experience Smoother</a:t>
          </a:r>
        </a:p>
      </dgm:t>
    </dgm:pt>
    <dgm:pt modelId="{3F936B53-923A-4A96-9E39-92EF5F19D591}" type="parTrans" cxnId="{C35E0D8B-A7C4-40A1-8306-8334C7EEBBAB}">
      <dgm:prSet/>
      <dgm:spPr/>
      <dgm:t>
        <a:bodyPr/>
        <a:lstStyle/>
        <a:p>
          <a:endParaRPr lang="en-IN"/>
        </a:p>
      </dgm:t>
    </dgm:pt>
    <dgm:pt modelId="{20C9EF82-C8D7-45E7-9CD3-75D1AF18BF0F}" type="sibTrans" cxnId="{C35E0D8B-A7C4-40A1-8306-8334C7EEBBAB}">
      <dgm:prSet/>
      <dgm:spPr/>
      <dgm:t>
        <a:bodyPr/>
        <a:lstStyle/>
        <a:p>
          <a:endParaRPr lang="en-IN"/>
        </a:p>
      </dgm:t>
    </dgm:pt>
    <dgm:pt modelId="{100E54D0-488A-49AC-929F-76DCC8C176D3}">
      <dgm:prSet phldrT="[Text]"/>
      <dgm:spPr/>
      <dgm:t>
        <a:bodyPr/>
        <a:lstStyle/>
        <a:p>
          <a:r>
            <a:rPr lang="en-IN" dirty="0"/>
            <a:t>Loyalty </a:t>
          </a:r>
        </a:p>
      </dgm:t>
    </dgm:pt>
    <dgm:pt modelId="{24FCE543-0971-42A3-9836-C0A5F03FAFB9}" type="parTrans" cxnId="{577D8C61-1E98-47D5-8ABE-A13012B6E4B9}">
      <dgm:prSet/>
      <dgm:spPr/>
      <dgm:t>
        <a:bodyPr/>
        <a:lstStyle/>
        <a:p>
          <a:endParaRPr lang="en-IN"/>
        </a:p>
      </dgm:t>
    </dgm:pt>
    <dgm:pt modelId="{B3134556-960E-4446-AA31-F687F338E63A}" type="sibTrans" cxnId="{577D8C61-1E98-47D5-8ABE-A13012B6E4B9}">
      <dgm:prSet/>
      <dgm:spPr/>
      <dgm:t>
        <a:bodyPr/>
        <a:lstStyle/>
        <a:p>
          <a:endParaRPr lang="en-IN"/>
        </a:p>
      </dgm:t>
    </dgm:pt>
    <dgm:pt modelId="{228AD17C-4A19-455D-A84D-A5C0D67B4491}" type="pres">
      <dgm:prSet presAssocID="{6F8A9FB0-193C-4AFF-B175-F8560369CDAA}" presName="Name0" presStyleCnt="0">
        <dgm:presLayoutVars>
          <dgm:chPref val="1"/>
          <dgm:dir/>
          <dgm:animOne val="branch"/>
          <dgm:animLvl val="lvl"/>
          <dgm:resizeHandles/>
        </dgm:presLayoutVars>
      </dgm:prSet>
      <dgm:spPr/>
    </dgm:pt>
    <dgm:pt modelId="{7983179E-247A-4426-8EC6-D5349B76A97A}" type="pres">
      <dgm:prSet presAssocID="{A6B0CE97-2CDB-49A3-823C-DFD8C7C50AB1}" presName="vertOne" presStyleCnt="0"/>
      <dgm:spPr/>
    </dgm:pt>
    <dgm:pt modelId="{7F14EE02-4CE4-418D-824C-D26B9EE7BBBE}" type="pres">
      <dgm:prSet presAssocID="{A6B0CE97-2CDB-49A3-823C-DFD8C7C50AB1}" presName="txOne" presStyleLbl="node0" presStyleIdx="0" presStyleCnt="1">
        <dgm:presLayoutVars>
          <dgm:chPref val="3"/>
        </dgm:presLayoutVars>
      </dgm:prSet>
      <dgm:spPr/>
    </dgm:pt>
    <dgm:pt modelId="{618092EA-B13F-4018-B8D3-6EF0102C23D3}" type="pres">
      <dgm:prSet presAssocID="{A6B0CE97-2CDB-49A3-823C-DFD8C7C50AB1}" presName="parTransOne" presStyleCnt="0"/>
      <dgm:spPr/>
    </dgm:pt>
    <dgm:pt modelId="{33506132-B250-4D8F-9A62-45D858FE9100}" type="pres">
      <dgm:prSet presAssocID="{A6B0CE97-2CDB-49A3-823C-DFD8C7C50AB1}" presName="horzOne" presStyleCnt="0"/>
      <dgm:spPr/>
    </dgm:pt>
    <dgm:pt modelId="{11E931AE-83EF-4E4B-B918-F75A1007ABF9}" type="pres">
      <dgm:prSet presAssocID="{F3C76C04-F1DD-4386-A169-B4C915A1D5F6}" presName="vertTwo" presStyleCnt="0"/>
      <dgm:spPr/>
    </dgm:pt>
    <dgm:pt modelId="{4FAB9E43-5810-4A73-BE74-FAED7A5CEC7C}" type="pres">
      <dgm:prSet presAssocID="{F3C76C04-F1DD-4386-A169-B4C915A1D5F6}" presName="txTwo" presStyleLbl="node2" presStyleIdx="0" presStyleCnt="2">
        <dgm:presLayoutVars>
          <dgm:chPref val="3"/>
        </dgm:presLayoutVars>
      </dgm:prSet>
      <dgm:spPr/>
    </dgm:pt>
    <dgm:pt modelId="{59AF945B-ADEB-4636-86A1-62C4C9F6DD9F}" type="pres">
      <dgm:prSet presAssocID="{F3C76C04-F1DD-4386-A169-B4C915A1D5F6}" presName="parTransTwo" presStyleCnt="0"/>
      <dgm:spPr/>
    </dgm:pt>
    <dgm:pt modelId="{F95C12F0-A658-4E64-BAD7-9F8C0CEE5586}" type="pres">
      <dgm:prSet presAssocID="{F3C76C04-F1DD-4386-A169-B4C915A1D5F6}" presName="horzTwo" presStyleCnt="0"/>
      <dgm:spPr/>
    </dgm:pt>
    <dgm:pt modelId="{68269CC3-9B5C-4D24-A53D-238054E2C389}" type="pres">
      <dgm:prSet presAssocID="{5AFFE69F-8E99-48E0-9B28-2F1BDE02E8F7}" presName="vertThree" presStyleCnt="0"/>
      <dgm:spPr/>
    </dgm:pt>
    <dgm:pt modelId="{14126BF9-BD4F-4B30-818B-251543847E7E}" type="pres">
      <dgm:prSet presAssocID="{5AFFE69F-8E99-48E0-9B28-2F1BDE02E8F7}" presName="txThree" presStyleLbl="node3" presStyleIdx="0" presStyleCnt="3">
        <dgm:presLayoutVars>
          <dgm:chPref val="3"/>
        </dgm:presLayoutVars>
      </dgm:prSet>
      <dgm:spPr/>
    </dgm:pt>
    <dgm:pt modelId="{7DC59F9A-8534-43A2-90C5-D7265CCAC28C}" type="pres">
      <dgm:prSet presAssocID="{5AFFE69F-8E99-48E0-9B28-2F1BDE02E8F7}" presName="horzThree" presStyleCnt="0"/>
      <dgm:spPr/>
    </dgm:pt>
    <dgm:pt modelId="{7FB43EF4-2127-4751-ACBF-3A651D83790D}" type="pres">
      <dgm:prSet presAssocID="{75D2EF96-E8FF-4AE3-97FF-C091E8830597}" presName="sibSpaceThree" presStyleCnt="0"/>
      <dgm:spPr/>
    </dgm:pt>
    <dgm:pt modelId="{57F8B2FD-F487-46B7-9DD3-8104EE8898C1}" type="pres">
      <dgm:prSet presAssocID="{0234FC99-6EB1-4EA3-BC8E-893CD5878293}" presName="vertThree" presStyleCnt="0"/>
      <dgm:spPr/>
    </dgm:pt>
    <dgm:pt modelId="{1433D626-6F6A-4080-ADF3-1A501C4C2C1B}" type="pres">
      <dgm:prSet presAssocID="{0234FC99-6EB1-4EA3-BC8E-893CD5878293}" presName="txThree" presStyleLbl="node3" presStyleIdx="1" presStyleCnt="3">
        <dgm:presLayoutVars>
          <dgm:chPref val="3"/>
        </dgm:presLayoutVars>
      </dgm:prSet>
      <dgm:spPr/>
    </dgm:pt>
    <dgm:pt modelId="{BAE46E67-9141-4873-B919-B2ADC12EEC3B}" type="pres">
      <dgm:prSet presAssocID="{0234FC99-6EB1-4EA3-BC8E-893CD5878293}" presName="horzThree" presStyleCnt="0"/>
      <dgm:spPr/>
    </dgm:pt>
    <dgm:pt modelId="{2FD74337-0808-427F-8C47-4EA2C9B450A0}" type="pres">
      <dgm:prSet presAssocID="{509CB80D-A9F5-49B7-8FB8-F4C5D58352F9}" presName="sibSpaceTwo" presStyleCnt="0"/>
      <dgm:spPr/>
    </dgm:pt>
    <dgm:pt modelId="{F18E503B-56DA-4A75-BCAC-AC819AE430C1}" type="pres">
      <dgm:prSet presAssocID="{74403F2B-64F7-439D-87EC-4E708D434079}" presName="vertTwo" presStyleCnt="0"/>
      <dgm:spPr/>
    </dgm:pt>
    <dgm:pt modelId="{1BE0823C-3F28-4C6F-9362-084ED683A865}" type="pres">
      <dgm:prSet presAssocID="{74403F2B-64F7-439D-87EC-4E708D434079}" presName="txTwo" presStyleLbl="node2" presStyleIdx="1" presStyleCnt="2">
        <dgm:presLayoutVars>
          <dgm:chPref val="3"/>
        </dgm:presLayoutVars>
      </dgm:prSet>
      <dgm:spPr/>
    </dgm:pt>
    <dgm:pt modelId="{44CE8A9E-0EE3-46FE-A405-64C2A0B3FED4}" type="pres">
      <dgm:prSet presAssocID="{74403F2B-64F7-439D-87EC-4E708D434079}" presName="parTransTwo" presStyleCnt="0"/>
      <dgm:spPr/>
    </dgm:pt>
    <dgm:pt modelId="{B78FCD53-65B0-487B-9807-95362AF45426}" type="pres">
      <dgm:prSet presAssocID="{74403F2B-64F7-439D-87EC-4E708D434079}" presName="horzTwo" presStyleCnt="0"/>
      <dgm:spPr/>
    </dgm:pt>
    <dgm:pt modelId="{1F58D77A-54CD-4C9E-BC51-EEEFAD20E012}" type="pres">
      <dgm:prSet presAssocID="{100E54D0-488A-49AC-929F-76DCC8C176D3}" presName="vertThree" presStyleCnt="0"/>
      <dgm:spPr/>
    </dgm:pt>
    <dgm:pt modelId="{F4C4EF3E-A6DB-4970-9745-9C2B79715C88}" type="pres">
      <dgm:prSet presAssocID="{100E54D0-488A-49AC-929F-76DCC8C176D3}" presName="txThree" presStyleLbl="node3" presStyleIdx="2" presStyleCnt="3">
        <dgm:presLayoutVars>
          <dgm:chPref val="3"/>
        </dgm:presLayoutVars>
      </dgm:prSet>
      <dgm:spPr/>
    </dgm:pt>
    <dgm:pt modelId="{696D66A0-4A87-4BA5-BE82-E8E87DEAB366}" type="pres">
      <dgm:prSet presAssocID="{100E54D0-488A-49AC-929F-76DCC8C176D3}" presName="horzThree" presStyleCnt="0"/>
      <dgm:spPr/>
    </dgm:pt>
  </dgm:ptLst>
  <dgm:cxnLst>
    <dgm:cxn modelId="{BBC03E03-9136-4749-B68B-B81CE7623F0E}" srcId="{6F8A9FB0-193C-4AFF-B175-F8560369CDAA}" destId="{A6B0CE97-2CDB-49A3-823C-DFD8C7C50AB1}" srcOrd="0" destOrd="0" parTransId="{863DB5E6-8B98-41E0-A99E-62C8DEA69343}" sibTransId="{11606BDE-7873-40D9-92E0-B8E2CF1175C7}"/>
    <dgm:cxn modelId="{AE581904-A8B6-412A-AD2B-24CB2964B4D5}" type="presOf" srcId="{5AFFE69F-8E99-48E0-9B28-2F1BDE02E8F7}" destId="{14126BF9-BD4F-4B30-818B-251543847E7E}" srcOrd="0" destOrd="0" presId="urn:microsoft.com/office/officeart/2005/8/layout/hierarchy4"/>
    <dgm:cxn modelId="{E1441B36-7853-43D5-A5F5-4F5FEE440AEE}" type="presOf" srcId="{F3C76C04-F1DD-4386-A169-B4C915A1D5F6}" destId="{4FAB9E43-5810-4A73-BE74-FAED7A5CEC7C}" srcOrd="0" destOrd="0" presId="urn:microsoft.com/office/officeart/2005/8/layout/hierarchy4"/>
    <dgm:cxn modelId="{B90C0F3A-7E0F-40B3-8738-B92F7700AEF2}" type="presOf" srcId="{74403F2B-64F7-439D-87EC-4E708D434079}" destId="{1BE0823C-3F28-4C6F-9362-084ED683A865}" srcOrd="0" destOrd="0" presId="urn:microsoft.com/office/officeart/2005/8/layout/hierarchy4"/>
    <dgm:cxn modelId="{577D8C61-1E98-47D5-8ABE-A13012B6E4B9}" srcId="{74403F2B-64F7-439D-87EC-4E708D434079}" destId="{100E54D0-488A-49AC-929F-76DCC8C176D3}" srcOrd="0" destOrd="0" parTransId="{24FCE543-0971-42A3-9836-C0A5F03FAFB9}" sibTransId="{B3134556-960E-4446-AA31-F687F338E63A}"/>
    <dgm:cxn modelId="{DEA62562-39BF-42AC-BC19-4A9B4D00CB76}" srcId="{F3C76C04-F1DD-4386-A169-B4C915A1D5F6}" destId="{5AFFE69F-8E99-48E0-9B28-2F1BDE02E8F7}" srcOrd="0" destOrd="0" parTransId="{6C75D064-3A97-4371-9E91-DD695EE33E16}" sibTransId="{75D2EF96-E8FF-4AE3-97FF-C091E8830597}"/>
    <dgm:cxn modelId="{D6935549-D45C-444B-8EE1-CF53866A4C54}" type="presOf" srcId="{0234FC99-6EB1-4EA3-BC8E-893CD5878293}" destId="{1433D626-6F6A-4080-ADF3-1A501C4C2C1B}" srcOrd="0" destOrd="0" presId="urn:microsoft.com/office/officeart/2005/8/layout/hierarchy4"/>
    <dgm:cxn modelId="{04C9C582-616D-4A80-BEE0-8C0337CA087B}" type="presOf" srcId="{100E54D0-488A-49AC-929F-76DCC8C176D3}" destId="{F4C4EF3E-A6DB-4970-9745-9C2B79715C88}" srcOrd="0" destOrd="0" presId="urn:microsoft.com/office/officeart/2005/8/layout/hierarchy4"/>
    <dgm:cxn modelId="{C35E0D8B-A7C4-40A1-8306-8334C7EEBBAB}" srcId="{A6B0CE97-2CDB-49A3-823C-DFD8C7C50AB1}" destId="{74403F2B-64F7-439D-87EC-4E708D434079}" srcOrd="1" destOrd="0" parTransId="{3F936B53-923A-4A96-9E39-92EF5F19D591}" sibTransId="{20C9EF82-C8D7-45E7-9CD3-75D1AF18BF0F}"/>
    <dgm:cxn modelId="{35113C91-4963-4019-8618-17BC996F2DD0}" type="presOf" srcId="{A6B0CE97-2CDB-49A3-823C-DFD8C7C50AB1}" destId="{7F14EE02-4CE4-418D-824C-D26B9EE7BBBE}" srcOrd="0" destOrd="0" presId="urn:microsoft.com/office/officeart/2005/8/layout/hierarchy4"/>
    <dgm:cxn modelId="{70D21D97-8081-433A-9B1C-6C424ADAFA26}" srcId="{A6B0CE97-2CDB-49A3-823C-DFD8C7C50AB1}" destId="{F3C76C04-F1DD-4386-A169-B4C915A1D5F6}" srcOrd="0" destOrd="0" parTransId="{CBC09214-1E75-4575-AAC7-28D33BE98397}" sibTransId="{509CB80D-A9F5-49B7-8FB8-F4C5D58352F9}"/>
    <dgm:cxn modelId="{8ACE94AA-0A82-43C1-A3F9-87EBADF7D4B2}" type="presOf" srcId="{6F8A9FB0-193C-4AFF-B175-F8560369CDAA}" destId="{228AD17C-4A19-455D-A84D-A5C0D67B4491}" srcOrd="0" destOrd="0" presId="urn:microsoft.com/office/officeart/2005/8/layout/hierarchy4"/>
    <dgm:cxn modelId="{49DB15D9-24B5-41F0-BB8E-684BC632ADD3}" srcId="{F3C76C04-F1DD-4386-A169-B4C915A1D5F6}" destId="{0234FC99-6EB1-4EA3-BC8E-893CD5878293}" srcOrd="1" destOrd="0" parTransId="{447F161B-8FCC-4AB1-BB98-4EFC2D66AB5E}" sibTransId="{B4730DAF-28EC-4FF8-BF98-7863BE9C206C}"/>
    <dgm:cxn modelId="{3C67B11C-9119-4C9C-A52F-C04AA296EC90}" type="presParOf" srcId="{228AD17C-4A19-455D-A84D-A5C0D67B4491}" destId="{7983179E-247A-4426-8EC6-D5349B76A97A}" srcOrd="0" destOrd="0" presId="urn:microsoft.com/office/officeart/2005/8/layout/hierarchy4"/>
    <dgm:cxn modelId="{DB322DFC-A6C1-405D-A4E2-F89D1B9E76E4}" type="presParOf" srcId="{7983179E-247A-4426-8EC6-D5349B76A97A}" destId="{7F14EE02-4CE4-418D-824C-D26B9EE7BBBE}" srcOrd="0" destOrd="0" presId="urn:microsoft.com/office/officeart/2005/8/layout/hierarchy4"/>
    <dgm:cxn modelId="{348655B9-AFD0-4768-9F60-A23A1E480FE4}" type="presParOf" srcId="{7983179E-247A-4426-8EC6-D5349B76A97A}" destId="{618092EA-B13F-4018-B8D3-6EF0102C23D3}" srcOrd="1" destOrd="0" presId="urn:microsoft.com/office/officeart/2005/8/layout/hierarchy4"/>
    <dgm:cxn modelId="{46A0A24E-284F-4801-9581-BD2AABE243FA}" type="presParOf" srcId="{7983179E-247A-4426-8EC6-D5349B76A97A}" destId="{33506132-B250-4D8F-9A62-45D858FE9100}" srcOrd="2" destOrd="0" presId="urn:microsoft.com/office/officeart/2005/8/layout/hierarchy4"/>
    <dgm:cxn modelId="{42DFBD9D-8222-493A-A070-1BC454526A60}" type="presParOf" srcId="{33506132-B250-4D8F-9A62-45D858FE9100}" destId="{11E931AE-83EF-4E4B-B918-F75A1007ABF9}" srcOrd="0" destOrd="0" presId="urn:microsoft.com/office/officeart/2005/8/layout/hierarchy4"/>
    <dgm:cxn modelId="{86362781-AE2E-4F59-96AC-8F7DC16A03C7}" type="presParOf" srcId="{11E931AE-83EF-4E4B-B918-F75A1007ABF9}" destId="{4FAB9E43-5810-4A73-BE74-FAED7A5CEC7C}" srcOrd="0" destOrd="0" presId="urn:microsoft.com/office/officeart/2005/8/layout/hierarchy4"/>
    <dgm:cxn modelId="{9B9D4997-6F17-42E6-AE40-55AE282672C3}" type="presParOf" srcId="{11E931AE-83EF-4E4B-B918-F75A1007ABF9}" destId="{59AF945B-ADEB-4636-86A1-62C4C9F6DD9F}" srcOrd="1" destOrd="0" presId="urn:microsoft.com/office/officeart/2005/8/layout/hierarchy4"/>
    <dgm:cxn modelId="{FC6578DF-98AA-4F79-AE64-6F99570AD7FA}" type="presParOf" srcId="{11E931AE-83EF-4E4B-B918-F75A1007ABF9}" destId="{F95C12F0-A658-4E64-BAD7-9F8C0CEE5586}" srcOrd="2" destOrd="0" presId="urn:microsoft.com/office/officeart/2005/8/layout/hierarchy4"/>
    <dgm:cxn modelId="{CD4E1B96-DDE6-455F-930A-FBFA651D2D87}" type="presParOf" srcId="{F95C12F0-A658-4E64-BAD7-9F8C0CEE5586}" destId="{68269CC3-9B5C-4D24-A53D-238054E2C389}" srcOrd="0" destOrd="0" presId="urn:microsoft.com/office/officeart/2005/8/layout/hierarchy4"/>
    <dgm:cxn modelId="{6DD5EB84-6A4F-45FB-81F4-1B22C2A6CD95}" type="presParOf" srcId="{68269CC3-9B5C-4D24-A53D-238054E2C389}" destId="{14126BF9-BD4F-4B30-818B-251543847E7E}" srcOrd="0" destOrd="0" presId="urn:microsoft.com/office/officeart/2005/8/layout/hierarchy4"/>
    <dgm:cxn modelId="{101F4795-F7D1-49CD-A784-E5422A375BAB}" type="presParOf" srcId="{68269CC3-9B5C-4D24-A53D-238054E2C389}" destId="{7DC59F9A-8534-43A2-90C5-D7265CCAC28C}" srcOrd="1" destOrd="0" presId="urn:microsoft.com/office/officeart/2005/8/layout/hierarchy4"/>
    <dgm:cxn modelId="{361123B0-1BBD-41AF-B352-9BD3C200EABD}" type="presParOf" srcId="{F95C12F0-A658-4E64-BAD7-9F8C0CEE5586}" destId="{7FB43EF4-2127-4751-ACBF-3A651D83790D}" srcOrd="1" destOrd="0" presId="urn:microsoft.com/office/officeart/2005/8/layout/hierarchy4"/>
    <dgm:cxn modelId="{E3D395E6-783F-4A4C-85AD-00DA10811DA7}" type="presParOf" srcId="{F95C12F0-A658-4E64-BAD7-9F8C0CEE5586}" destId="{57F8B2FD-F487-46B7-9DD3-8104EE8898C1}" srcOrd="2" destOrd="0" presId="urn:microsoft.com/office/officeart/2005/8/layout/hierarchy4"/>
    <dgm:cxn modelId="{431C4F03-52A6-4962-AA17-D530B5CF1DC4}" type="presParOf" srcId="{57F8B2FD-F487-46B7-9DD3-8104EE8898C1}" destId="{1433D626-6F6A-4080-ADF3-1A501C4C2C1B}" srcOrd="0" destOrd="0" presId="urn:microsoft.com/office/officeart/2005/8/layout/hierarchy4"/>
    <dgm:cxn modelId="{2581EF08-640D-4749-A25D-D71DDE658779}" type="presParOf" srcId="{57F8B2FD-F487-46B7-9DD3-8104EE8898C1}" destId="{BAE46E67-9141-4873-B919-B2ADC12EEC3B}" srcOrd="1" destOrd="0" presId="urn:microsoft.com/office/officeart/2005/8/layout/hierarchy4"/>
    <dgm:cxn modelId="{1ED317DC-164E-4EB1-82BB-2A9FC2138572}" type="presParOf" srcId="{33506132-B250-4D8F-9A62-45D858FE9100}" destId="{2FD74337-0808-427F-8C47-4EA2C9B450A0}" srcOrd="1" destOrd="0" presId="urn:microsoft.com/office/officeart/2005/8/layout/hierarchy4"/>
    <dgm:cxn modelId="{93907480-11F1-4248-9EC3-0F024F8F71A0}" type="presParOf" srcId="{33506132-B250-4D8F-9A62-45D858FE9100}" destId="{F18E503B-56DA-4A75-BCAC-AC819AE430C1}" srcOrd="2" destOrd="0" presId="urn:microsoft.com/office/officeart/2005/8/layout/hierarchy4"/>
    <dgm:cxn modelId="{7DF16563-EB47-4FF8-803E-7B55CAE81483}" type="presParOf" srcId="{F18E503B-56DA-4A75-BCAC-AC819AE430C1}" destId="{1BE0823C-3F28-4C6F-9362-084ED683A865}" srcOrd="0" destOrd="0" presId="urn:microsoft.com/office/officeart/2005/8/layout/hierarchy4"/>
    <dgm:cxn modelId="{5A2697A2-7B1E-4124-B999-1F503F5A8CAF}" type="presParOf" srcId="{F18E503B-56DA-4A75-BCAC-AC819AE430C1}" destId="{44CE8A9E-0EE3-46FE-A405-64C2A0B3FED4}" srcOrd="1" destOrd="0" presId="urn:microsoft.com/office/officeart/2005/8/layout/hierarchy4"/>
    <dgm:cxn modelId="{AEE5938F-54D2-449D-838B-6909CD20BF8C}" type="presParOf" srcId="{F18E503B-56DA-4A75-BCAC-AC819AE430C1}" destId="{B78FCD53-65B0-487B-9807-95362AF45426}" srcOrd="2" destOrd="0" presId="urn:microsoft.com/office/officeart/2005/8/layout/hierarchy4"/>
    <dgm:cxn modelId="{CE3FDB6D-5293-4800-B567-EDA40802194B}" type="presParOf" srcId="{B78FCD53-65B0-487B-9807-95362AF45426}" destId="{1F58D77A-54CD-4C9E-BC51-EEEFAD20E012}" srcOrd="0" destOrd="0" presId="urn:microsoft.com/office/officeart/2005/8/layout/hierarchy4"/>
    <dgm:cxn modelId="{65B342FF-AFEF-4266-B708-D15CE5186ACC}" type="presParOf" srcId="{1F58D77A-54CD-4C9E-BC51-EEEFAD20E012}" destId="{F4C4EF3E-A6DB-4970-9745-9C2B79715C88}" srcOrd="0" destOrd="0" presId="urn:microsoft.com/office/officeart/2005/8/layout/hierarchy4"/>
    <dgm:cxn modelId="{1C46A337-6F7A-4AA1-9A00-0AE6C0A3AF99}" type="presParOf" srcId="{1F58D77A-54CD-4C9E-BC51-EEEFAD20E012}" destId="{696D66A0-4A87-4BA5-BE82-E8E87DEAB366}"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FDA4486-66CF-4787-A1F7-94BA1B10E31C}" type="doc">
      <dgm:prSet loTypeId="urn:microsoft.com/office/officeart/2018/2/layout/IconVerticalSolidList" loCatId="icon" qsTypeId="urn:microsoft.com/office/officeart/2005/8/quickstyle/simple1" qsCatId="simple" csTypeId="urn:microsoft.com/office/officeart/2018/5/colors/Iconchunking_neutralicontext_colorful2" csCatId="colorful" phldr="1"/>
      <dgm:spPr/>
      <dgm:t>
        <a:bodyPr/>
        <a:lstStyle/>
        <a:p>
          <a:endParaRPr lang="en-US"/>
        </a:p>
      </dgm:t>
    </dgm:pt>
    <dgm:pt modelId="{CAA50A91-AD7E-4576-BBAF-158222400790}">
      <dgm:prSet/>
      <dgm:spPr/>
      <dgm:t>
        <a:bodyPr/>
        <a:lstStyle/>
        <a:p>
          <a:pPr>
            <a:lnSpc>
              <a:spcPct val="100000"/>
            </a:lnSpc>
          </a:pPr>
          <a:r>
            <a:rPr lang="en-US" b="1" i="0" dirty="0"/>
            <a:t>Direct Farmer-to-Consumer Marketplace:</a:t>
          </a:r>
          <a:r>
            <a:rPr lang="en-US" b="0" i="0" dirty="0"/>
            <a:t> A user-friendly platform where farmers can create profiles, list their produce, and connect directly with consumers.</a:t>
          </a:r>
          <a:endParaRPr lang="en-US" dirty="0"/>
        </a:p>
      </dgm:t>
    </dgm:pt>
    <dgm:pt modelId="{61CDB667-A4D4-47FD-BE64-349270DE45E3}" type="parTrans" cxnId="{7DF4B9D0-4F3A-4D60-9DB0-934B338AD78C}">
      <dgm:prSet/>
      <dgm:spPr/>
      <dgm:t>
        <a:bodyPr/>
        <a:lstStyle/>
        <a:p>
          <a:endParaRPr lang="en-US"/>
        </a:p>
      </dgm:t>
    </dgm:pt>
    <dgm:pt modelId="{8E3533BF-1D38-4964-9111-D78871F661DC}" type="sibTrans" cxnId="{7DF4B9D0-4F3A-4D60-9DB0-934B338AD78C}">
      <dgm:prSet/>
      <dgm:spPr/>
      <dgm:t>
        <a:bodyPr/>
        <a:lstStyle/>
        <a:p>
          <a:endParaRPr lang="en-US"/>
        </a:p>
      </dgm:t>
    </dgm:pt>
    <dgm:pt modelId="{0863D054-CE02-4B91-9359-B09FB22EAA8D}">
      <dgm:prSet/>
      <dgm:spPr/>
      <dgm:t>
        <a:bodyPr/>
        <a:lstStyle/>
        <a:p>
          <a:pPr>
            <a:lnSpc>
              <a:spcPct val="100000"/>
            </a:lnSpc>
          </a:pPr>
          <a:r>
            <a:rPr lang="en-US" b="1" i="0"/>
            <a:t>Search and Filtering Tools:</a:t>
          </a:r>
          <a:r>
            <a:rPr lang="en-US" b="0" i="0"/>
            <a:t> Intuitive search and filtering options allow consumers to easily find products based on preferences such as location, farming practices, and product type.</a:t>
          </a:r>
          <a:endParaRPr lang="en-US"/>
        </a:p>
      </dgm:t>
    </dgm:pt>
    <dgm:pt modelId="{A5EBAFCA-30B4-482C-A3CE-BEB94523126F}" type="parTrans" cxnId="{04787D83-4864-497C-AE9C-76172F3530B5}">
      <dgm:prSet/>
      <dgm:spPr/>
      <dgm:t>
        <a:bodyPr/>
        <a:lstStyle/>
        <a:p>
          <a:endParaRPr lang="en-US"/>
        </a:p>
      </dgm:t>
    </dgm:pt>
    <dgm:pt modelId="{CC122DEB-6C9E-400A-84A0-9D64CE7A5952}" type="sibTrans" cxnId="{04787D83-4864-497C-AE9C-76172F3530B5}">
      <dgm:prSet/>
      <dgm:spPr/>
      <dgm:t>
        <a:bodyPr/>
        <a:lstStyle/>
        <a:p>
          <a:endParaRPr lang="en-US"/>
        </a:p>
      </dgm:t>
    </dgm:pt>
    <dgm:pt modelId="{C062ED12-C2A2-4969-B475-90A119C3BDDE}">
      <dgm:prSet/>
      <dgm:spPr/>
      <dgm:t>
        <a:bodyPr/>
        <a:lstStyle/>
        <a:p>
          <a:pPr>
            <a:lnSpc>
              <a:spcPct val="100000"/>
            </a:lnSpc>
          </a:pPr>
          <a:r>
            <a:rPr lang="en-US" b="1" i="0" dirty="0"/>
            <a:t>Secure Transactions:</a:t>
          </a:r>
          <a:r>
            <a:rPr lang="en-US" b="0" i="0" dirty="0"/>
            <a:t> HarvestHub facilitates secure transactions, including online payments and options for pickup or delivery, ensuring a seamless buying experience for consumers and reliable payment for farmers.</a:t>
          </a:r>
          <a:endParaRPr lang="en-US" dirty="0"/>
        </a:p>
      </dgm:t>
    </dgm:pt>
    <dgm:pt modelId="{549E38FE-D3DE-421B-AD75-2E6414055163}" type="parTrans" cxnId="{A6195F9A-79B0-43BF-BA47-1BA6D13488F6}">
      <dgm:prSet/>
      <dgm:spPr/>
      <dgm:t>
        <a:bodyPr/>
        <a:lstStyle/>
        <a:p>
          <a:endParaRPr lang="en-US"/>
        </a:p>
      </dgm:t>
    </dgm:pt>
    <dgm:pt modelId="{73EDA1C2-5C98-437E-994C-DC37A9DC32E2}" type="sibTrans" cxnId="{A6195F9A-79B0-43BF-BA47-1BA6D13488F6}">
      <dgm:prSet/>
      <dgm:spPr/>
      <dgm:t>
        <a:bodyPr/>
        <a:lstStyle/>
        <a:p>
          <a:endParaRPr lang="en-US"/>
        </a:p>
      </dgm:t>
    </dgm:pt>
    <dgm:pt modelId="{3D2ED725-7908-474A-A0E5-1E7A76AC4717}">
      <dgm:prSet/>
      <dgm:spPr/>
      <dgm:t>
        <a:bodyPr/>
        <a:lstStyle/>
        <a:p>
          <a:pPr>
            <a:lnSpc>
              <a:spcPct val="100000"/>
            </a:lnSpc>
          </a:pPr>
          <a:r>
            <a:rPr lang="en-US" b="1" i="0"/>
            <a:t>Educational Resources:</a:t>
          </a:r>
          <a:r>
            <a:rPr lang="en-US" b="0" i="0"/>
            <a:t> HarvestHub provides educational resources on sustainable farming practices, seasonal produce, and the benefits of buying directly from farmers, empowering consumers to make informed choices.</a:t>
          </a:r>
          <a:endParaRPr lang="en-US"/>
        </a:p>
      </dgm:t>
    </dgm:pt>
    <dgm:pt modelId="{87E83FE4-28A8-4140-ABBE-8657089E84D4}" type="parTrans" cxnId="{75446B54-D3CD-4D00-A33F-5817833DB5F5}">
      <dgm:prSet/>
      <dgm:spPr/>
      <dgm:t>
        <a:bodyPr/>
        <a:lstStyle/>
        <a:p>
          <a:endParaRPr lang="en-US"/>
        </a:p>
      </dgm:t>
    </dgm:pt>
    <dgm:pt modelId="{FAB144FD-E8CF-4C0D-9B63-BF1BF0A1DFC0}" type="sibTrans" cxnId="{75446B54-D3CD-4D00-A33F-5817833DB5F5}">
      <dgm:prSet/>
      <dgm:spPr/>
      <dgm:t>
        <a:bodyPr/>
        <a:lstStyle/>
        <a:p>
          <a:endParaRPr lang="en-US"/>
        </a:p>
      </dgm:t>
    </dgm:pt>
    <dgm:pt modelId="{59342153-8544-46D6-B032-B327136FF8E2}">
      <dgm:prSet/>
      <dgm:spPr/>
      <dgm:t>
        <a:bodyPr/>
        <a:lstStyle/>
        <a:p>
          <a:pPr>
            <a:lnSpc>
              <a:spcPct val="100000"/>
            </a:lnSpc>
          </a:pPr>
          <a:r>
            <a:rPr lang="en-US" b="1" i="0" dirty="0"/>
            <a:t>Community Engagement:</a:t>
          </a:r>
          <a:r>
            <a:rPr lang="en-US" b="0" i="0" dirty="0"/>
            <a:t> Interactive features such as forums, events, and recipe sharing foster a sense of community among farmers and consumers, promoting dialogue, knowledge exchange, and mutual support.</a:t>
          </a:r>
          <a:endParaRPr lang="en-US" dirty="0"/>
        </a:p>
      </dgm:t>
    </dgm:pt>
    <dgm:pt modelId="{82B30FA2-2447-476E-AEDB-C4D43A53DDD7}" type="parTrans" cxnId="{A68B44EB-C881-4393-B862-2309390199B7}">
      <dgm:prSet/>
      <dgm:spPr/>
      <dgm:t>
        <a:bodyPr/>
        <a:lstStyle/>
        <a:p>
          <a:endParaRPr lang="en-US"/>
        </a:p>
      </dgm:t>
    </dgm:pt>
    <dgm:pt modelId="{F1C6E538-2DCB-4ED4-9D0E-1564A65E8D01}" type="sibTrans" cxnId="{A68B44EB-C881-4393-B862-2309390199B7}">
      <dgm:prSet/>
      <dgm:spPr/>
      <dgm:t>
        <a:bodyPr/>
        <a:lstStyle/>
        <a:p>
          <a:endParaRPr lang="en-US"/>
        </a:p>
      </dgm:t>
    </dgm:pt>
    <dgm:pt modelId="{7EA74FCF-7524-4072-90C0-39780DF51616}" type="pres">
      <dgm:prSet presAssocID="{7FDA4486-66CF-4787-A1F7-94BA1B10E31C}" presName="root" presStyleCnt="0">
        <dgm:presLayoutVars>
          <dgm:dir/>
          <dgm:resizeHandles val="exact"/>
        </dgm:presLayoutVars>
      </dgm:prSet>
      <dgm:spPr/>
    </dgm:pt>
    <dgm:pt modelId="{CF9D0802-E31A-4F3D-98C4-72314B3AB6B6}" type="pres">
      <dgm:prSet presAssocID="{CAA50A91-AD7E-4576-BBAF-158222400790}" presName="compNode" presStyleCnt="0"/>
      <dgm:spPr/>
    </dgm:pt>
    <dgm:pt modelId="{1DFA28B4-7D23-46D6-A25A-21891642CB05}" type="pres">
      <dgm:prSet presAssocID="{CAA50A91-AD7E-4576-BBAF-158222400790}" presName="bgRect" presStyleLbl="bgShp" presStyleIdx="0" presStyleCnt="5"/>
      <dgm:spPr/>
    </dgm:pt>
    <dgm:pt modelId="{76F7378F-C0DC-4C61-BAEF-53E3813A7B05}" type="pres">
      <dgm:prSet presAssocID="{CAA50A91-AD7E-4576-BBAF-15822240079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arm scene"/>
        </a:ext>
      </dgm:extLst>
    </dgm:pt>
    <dgm:pt modelId="{A145D8EB-16C3-46A5-BCB7-7FD43459A76C}" type="pres">
      <dgm:prSet presAssocID="{CAA50A91-AD7E-4576-BBAF-158222400790}" presName="spaceRect" presStyleCnt="0"/>
      <dgm:spPr/>
    </dgm:pt>
    <dgm:pt modelId="{C80D4CF7-A43E-440B-BB8B-0451986D102A}" type="pres">
      <dgm:prSet presAssocID="{CAA50A91-AD7E-4576-BBAF-158222400790}" presName="parTx" presStyleLbl="revTx" presStyleIdx="0" presStyleCnt="5">
        <dgm:presLayoutVars>
          <dgm:chMax val="0"/>
          <dgm:chPref val="0"/>
        </dgm:presLayoutVars>
      </dgm:prSet>
      <dgm:spPr/>
    </dgm:pt>
    <dgm:pt modelId="{36049915-01A8-4B42-9F41-D421AA29C570}" type="pres">
      <dgm:prSet presAssocID="{8E3533BF-1D38-4964-9111-D78871F661DC}" presName="sibTrans" presStyleCnt="0"/>
      <dgm:spPr/>
    </dgm:pt>
    <dgm:pt modelId="{59E78289-4D99-4E0D-9031-A6C14AFE63AA}" type="pres">
      <dgm:prSet presAssocID="{0863D054-CE02-4B91-9359-B09FB22EAA8D}" presName="compNode" presStyleCnt="0"/>
      <dgm:spPr/>
    </dgm:pt>
    <dgm:pt modelId="{490DA465-36FA-467A-A3A7-D58D3582291C}" type="pres">
      <dgm:prSet presAssocID="{0863D054-CE02-4B91-9359-B09FB22EAA8D}" presName="bgRect" presStyleLbl="bgShp" presStyleIdx="1" presStyleCnt="5"/>
      <dgm:spPr/>
    </dgm:pt>
    <dgm:pt modelId="{5CA8C4BF-DA28-423F-BC01-9D4B991EEA1D}" type="pres">
      <dgm:prSet presAssocID="{0863D054-CE02-4B91-9359-B09FB22EAA8D}"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DE46B0C3-3E5E-4667-9D2D-E23542F53E06}" type="pres">
      <dgm:prSet presAssocID="{0863D054-CE02-4B91-9359-B09FB22EAA8D}" presName="spaceRect" presStyleCnt="0"/>
      <dgm:spPr/>
    </dgm:pt>
    <dgm:pt modelId="{042626BE-5ADA-4224-BB79-AA8EAAACFC27}" type="pres">
      <dgm:prSet presAssocID="{0863D054-CE02-4B91-9359-B09FB22EAA8D}" presName="parTx" presStyleLbl="revTx" presStyleIdx="1" presStyleCnt="5">
        <dgm:presLayoutVars>
          <dgm:chMax val="0"/>
          <dgm:chPref val="0"/>
        </dgm:presLayoutVars>
      </dgm:prSet>
      <dgm:spPr/>
    </dgm:pt>
    <dgm:pt modelId="{494F583B-C3E4-47A7-9025-52BD1BD33DB3}" type="pres">
      <dgm:prSet presAssocID="{CC122DEB-6C9E-400A-84A0-9D64CE7A5952}" presName="sibTrans" presStyleCnt="0"/>
      <dgm:spPr/>
    </dgm:pt>
    <dgm:pt modelId="{9AF45729-496C-415C-9ACA-202044276A61}" type="pres">
      <dgm:prSet presAssocID="{C062ED12-C2A2-4969-B475-90A119C3BDDE}" presName="compNode" presStyleCnt="0"/>
      <dgm:spPr/>
    </dgm:pt>
    <dgm:pt modelId="{0643E258-6A54-4DF8-AAAC-95D1F955484A}" type="pres">
      <dgm:prSet presAssocID="{C062ED12-C2A2-4969-B475-90A119C3BDDE}" presName="bgRect" presStyleLbl="bgShp" presStyleIdx="2" presStyleCnt="5"/>
      <dgm:spPr/>
    </dgm:pt>
    <dgm:pt modelId="{154E27AB-9D4D-462D-B19B-0FE22B57B43F}" type="pres">
      <dgm:prSet presAssocID="{C062ED12-C2A2-4969-B475-90A119C3BDDE}"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egister"/>
        </a:ext>
      </dgm:extLst>
    </dgm:pt>
    <dgm:pt modelId="{DACD2DE7-C3B3-4952-80F9-B46A788C9427}" type="pres">
      <dgm:prSet presAssocID="{C062ED12-C2A2-4969-B475-90A119C3BDDE}" presName="spaceRect" presStyleCnt="0"/>
      <dgm:spPr/>
    </dgm:pt>
    <dgm:pt modelId="{87CE86BE-0166-4FE2-B09F-1C5154202FDC}" type="pres">
      <dgm:prSet presAssocID="{C062ED12-C2A2-4969-B475-90A119C3BDDE}" presName="parTx" presStyleLbl="revTx" presStyleIdx="2" presStyleCnt="5">
        <dgm:presLayoutVars>
          <dgm:chMax val="0"/>
          <dgm:chPref val="0"/>
        </dgm:presLayoutVars>
      </dgm:prSet>
      <dgm:spPr/>
    </dgm:pt>
    <dgm:pt modelId="{8B2C0F28-E1FD-4749-B046-32F8A95D1887}" type="pres">
      <dgm:prSet presAssocID="{73EDA1C2-5C98-437E-994C-DC37A9DC32E2}" presName="sibTrans" presStyleCnt="0"/>
      <dgm:spPr/>
    </dgm:pt>
    <dgm:pt modelId="{2F0FA68C-7602-4547-A652-DB90C93BF8A3}" type="pres">
      <dgm:prSet presAssocID="{3D2ED725-7908-474A-A0E5-1E7A76AC4717}" presName="compNode" presStyleCnt="0"/>
      <dgm:spPr/>
    </dgm:pt>
    <dgm:pt modelId="{24F650C2-45A6-42DB-920F-39F07EDAD1C7}" type="pres">
      <dgm:prSet presAssocID="{3D2ED725-7908-474A-A0E5-1E7A76AC4717}" presName="bgRect" presStyleLbl="bgShp" presStyleIdx="3" presStyleCnt="5"/>
      <dgm:spPr/>
    </dgm:pt>
    <dgm:pt modelId="{A8CF9AD5-514F-4158-8E60-210AAEFD7578}" type="pres">
      <dgm:prSet presAssocID="{3D2ED725-7908-474A-A0E5-1E7A76AC4717}"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eeds"/>
        </a:ext>
      </dgm:extLst>
    </dgm:pt>
    <dgm:pt modelId="{4E7F4E90-D48C-4BE8-B9E1-CB7B60F77B0D}" type="pres">
      <dgm:prSet presAssocID="{3D2ED725-7908-474A-A0E5-1E7A76AC4717}" presName="spaceRect" presStyleCnt="0"/>
      <dgm:spPr/>
    </dgm:pt>
    <dgm:pt modelId="{BE9642EF-585F-434B-BAB4-E3BFE003D7C3}" type="pres">
      <dgm:prSet presAssocID="{3D2ED725-7908-474A-A0E5-1E7A76AC4717}" presName="parTx" presStyleLbl="revTx" presStyleIdx="3" presStyleCnt="5">
        <dgm:presLayoutVars>
          <dgm:chMax val="0"/>
          <dgm:chPref val="0"/>
        </dgm:presLayoutVars>
      </dgm:prSet>
      <dgm:spPr/>
    </dgm:pt>
    <dgm:pt modelId="{58FD2742-B67F-4583-AC7A-AA5BF7B0C20B}" type="pres">
      <dgm:prSet presAssocID="{FAB144FD-E8CF-4C0D-9B63-BF1BF0A1DFC0}" presName="sibTrans" presStyleCnt="0"/>
      <dgm:spPr/>
    </dgm:pt>
    <dgm:pt modelId="{1DA207FE-D9F2-4ED0-8231-3C3CF6484549}" type="pres">
      <dgm:prSet presAssocID="{59342153-8544-46D6-B032-B327136FF8E2}" presName="compNode" presStyleCnt="0"/>
      <dgm:spPr/>
    </dgm:pt>
    <dgm:pt modelId="{47E5555F-10F7-4544-9891-E94B8A77A169}" type="pres">
      <dgm:prSet presAssocID="{59342153-8544-46D6-B032-B327136FF8E2}" presName="bgRect" presStyleLbl="bgShp" presStyleIdx="4" presStyleCnt="5"/>
      <dgm:spPr/>
    </dgm:pt>
    <dgm:pt modelId="{2D796454-0AD7-48CC-8CEE-9A7D0B04F639}" type="pres">
      <dgm:prSet presAssocID="{59342153-8544-46D6-B032-B327136FF8E2}"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Fruit Bowl"/>
        </a:ext>
      </dgm:extLst>
    </dgm:pt>
    <dgm:pt modelId="{C06E38D0-498F-4DDE-8F4A-B5FF433290E8}" type="pres">
      <dgm:prSet presAssocID="{59342153-8544-46D6-B032-B327136FF8E2}" presName="spaceRect" presStyleCnt="0"/>
      <dgm:spPr/>
    </dgm:pt>
    <dgm:pt modelId="{9C65D176-180E-4D20-B687-35230B0DCD73}" type="pres">
      <dgm:prSet presAssocID="{59342153-8544-46D6-B032-B327136FF8E2}" presName="parTx" presStyleLbl="revTx" presStyleIdx="4" presStyleCnt="5">
        <dgm:presLayoutVars>
          <dgm:chMax val="0"/>
          <dgm:chPref val="0"/>
        </dgm:presLayoutVars>
      </dgm:prSet>
      <dgm:spPr/>
    </dgm:pt>
  </dgm:ptLst>
  <dgm:cxnLst>
    <dgm:cxn modelId="{CD735629-C0B8-4D80-9612-DF4104172408}" type="presOf" srcId="{7FDA4486-66CF-4787-A1F7-94BA1B10E31C}" destId="{7EA74FCF-7524-4072-90C0-39780DF51616}" srcOrd="0" destOrd="0" presId="urn:microsoft.com/office/officeart/2018/2/layout/IconVerticalSolidList"/>
    <dgm:cxn modelId="{046E3D3E-00B5-465A-B947-E3B0AF734B40}" type="presOf" srcId="{3D2ED725-7908-474A-A0E5-1E7A76AC4717}" destId="{BE9642EF-585F-434B-BAB4-E3BFE003D7C3}" srcOrd="0" destOrd="0" presId="urn:microsoft.com/office/officeart/2018/2/layout/IconVerticalSolidList"/>
    <dgm:cxn modelId="{05577262-2474-41E3-8162-AF27AD122D06}" type="presOf" srcId="{C062ED12-C2A2-4969-B475-90A119C3BDDE}" destId="{87CE86BE-0166-4FE2-B09F-1C5154202FDC}" srcOrd="0" destOrd="0" presId="urn:microsoft.com/office/officeart/2018/2/layout/IconVerticalSolidList"/>
    <dgm:cxn modelId="{000B684E-3BF2-479A-A664-9250BCCE3A6B}" type="presOf" srcId="{59342153-8544-46D6-B032-B327136FF8E2}" destId="{9C65D176-180E-4D20-B687-35230B0DCD73}" srcOrd="0" destOrd="0" presId="urn:microsoft.com/office/officeart/2018/2/layout/IconVerticalSolidList"/>
    <dgm:cxn modelId="{75446B54-D3CD-4D00-A33F-5817833DB5F5}" srcId="{7FDA4486-66CF-4787-A1F7-94BA1B10E31C}" destId="{3D2ED725-7908-474A-A0E5-1E7A76AC4717}" srcOrd="3" destOrd="0" parTransId="{87E83FE4-28A8-4140-ABBE-8657089E84D4}" sibTransId="{FAB144FD-E8CF-4C0D-9B63-BF1BF0A1DFC0}"/>
    <dgm:cxn modelId="{1AB01679-C527-441C-A9BE-967581CD1189}" type="presOf" srcId="{0863D054-CE02-4B91-9359-B09FB22EAA8D}" destId="{042626BE-5ADA-4224-BB79-AA8EAAACFC27}" srcOrd="0" destOrd="0" presId="urn:microsoft.com/office/officeart/2018/2/layout/IconVerticalSolidList"/>
    <dgm:cxn modelId="{04787D83-4864-497C-AE9C-76172F3530B5}" srcId="{7FDA4486-66CF-4787-A1F7-94BA1B10E31C}" destId="{0863D054-CE02-4B91-9359-B09FB22EAA8D}" srcOrd="1" destOrd="0" parTransId="{A5EBAFCA-30B4-482C-A3CE-BEB94523126F}" sibTransId="{CC122DEB-6C9E-400A-84A0-9D64CE7A5952}"/>
    <dgm:cxn modelId="{A6195F9A-79B0-43BF-BA47-1BA6D13488F6}" srcId="{7FDA4486-66CF-4787-A1F7-94BA1B10E31C}" destId="{C062ED12-C2A2-4969-B475-90A119C3BDDE}" srcOrd="2" destOrd="0" parTransId="{549E38FE-D3DE-421B-AD75-2E6414055163}" sibTransId="{73EDA1C2-5C98-437E-994C-DC37A9DC32E2}"/>
    <dgm:cxn modelId="{4D05CECF-AC90-4E1B-9C69-C435F3B15AD2}" type="presOf" srcId="{CAA50A91-AD7E-4576-BBAF-158222400790}" destId="{C80D4CF7-A43E-440B-BB8B-0451986D102A}" srcOrd="0" destOrd="0" presId="urn:microsoft.com/office/officeart/2018/2/layout/IconVerticalSolidList"/>
    <dgm:cxn modelId="{7DF4B9D0-4F3A-4D60-9DB0-934B338AD78C}" srcId="{7FDA4486-66CF-4787-A1F7-94BA1B10E31C}" destId="{CAA50A91-AD7E-4576-BBAF-158222400790}" srcOrd="0" destOrd="0" parTransId="{61CDB667-A4D4-47FD-BE64-349270DE45E3}" sibTransId="{8E3533BF-1D38-4964-9111-D78871F661DC}"/>
    <dgm:cxn modelId="{A68B44EB-C881-4393-B862-2309390199B7}" srcId="{7FDA4486-66CF-4787-A1F7-94BA1B10E31C}" destId="{59342153-8544-46D6-B032-B327136FF8E2}" srcOrd="4" destOrd="0" parTransId="{82B30FA2-2447-476E-AEDB-C4D43A53DDD7}" sibTransId="{F1C6E538-2DCB-4ED4-9D0E-1564A65E8D01}"/>
    <dgm:cxn modelId="{E190C06C-A088-4DFA-B612-33EE21F10395}" type="presParOf" srcId="{7EA74FCF-7524-4072-90C0-39780DF51616}" destId="{CF9D0802-E31A-4F3D-98C4-72314B3AB6B6}" srcOrd="0" destOrd="0" presId="urn:microsoft.com/office/officeart/2018/2/layout/IconVerticalSolidList"/>
    <dgm:cxn modelId="{54D2A464-411A-4DE5-8A3B-DAD9EFB06EBC}" type="presParOf" srcId="{CF9D0802-E31A-4F3D-98C4-72314B3AB6B6}" destId="{1DFA28B4-7D23-46D6-A25A-21891642CB05}" srcOrd="0" destOrd="0" presId="urn:microsoft.com/office/officeart/2018/2/layout/IconVerticalSolidList"/>
    <dgm:cxn modelId="{442A5818-BBB9-41BC-8210-B78E1ECAA172}" type="presParOf" srcId="{CF9D0802-E31A-4F3D-98C4-72314B3AB6B6}" destId="{76F7378F-C0DC-4C61-BAEF-53E3813A7B05}" srcOrd="1" destOrd="0" presId="urn:microsoft.com/office/officeart/2018/2/layout/IconVerticalSolidList"/>
    <dgm:cxn modelId="{9F78F156-6D07-4E69-ABBE-FF831767A03D}" type="presParOf" srcId="{CF9D0802-E31A-4F3D-98C4-72314B3AB6B6}" destId="{A145D8EB-16C3-46A5-BCB7-7FD43459A76C}" srcOrd="2" destOrd="0" presId="urn:microsoft.com/office/officeart/2018/2/layout/IconVerticalSolidList"/>
    <dgm:cxn modelId="{D4A0C9D4-B81C-450E-8127-2D34797954B3}" type="presParOf" srcId="{CF9D0802-E31A-4F3D-98C4-72314B3AB6B6}" destId="{C80D4CF7-A43E-440B-BB8B-0451986D102A}" srcOrd="3" destOrd="0" presId="urn:microsoft.com/office/officeart/2018/2/layout/IconVerticalSolidList"/>
    <dgm:cxn modelId="{E06ECD7B-CC61-423E-BA96-84E0DC873F8E}" type="presParOf" srcId="{7EA74FCF-7524-4072-90C0-39780DF51616}" destId="{36049915-01A8-4B42-9F41-D421AA29C570}" srcOrd="1" destOrd="0" presId="urn:microsoft.com/office/officeart/2018/2/layout/IconVerticalSolidList"/>
    <dgm:cxn modelId="{24316794-F90F-473C-B77D-6735D1D399B3}" type="presParOf" srcId="{7EA74FCF-7524-4072-90C0-39780DF51616}" destId="{59E78289-4D99-4E0D-9031-A6C14AFE63AA}" srcOrd="2" destOrd="0" presId="urn:microsoft.com/office/officeart/2018/2/layout/IconVerticalSolidList"/>
    <dgm:cxn modelId="{26086685-6E89-41B6-A3F7-992DB488647C}" type="presParOf" srcId="{59E78289-4D99-4E0D-9031-A6C14AFE63AA}" destId="{490DA465-36FA-467A-A3A7-D58D3582291C}" srcOrd="0" destOrd="0" presId="urn:microsoft.com/office/officeart/2018/2/layout/IconVerticalSolidList"/>
    <dgm:cxn modelId="{25A29299-9BEC-42BB-9651-B2FA2737EE2B}" type="presParOf" srcId="{59E78289-4D99-4E0D-9031-A6C14AFE63AA}" destId="{5CA8C4BF-DA28-423F-BC01-9D4B991EEA1D}" srcOrd="1" destOrd="0" presId="urn:microsoft.com/office/officeart/2018/2/layout/IconVerticalSolidList"/>
    <dgm:cxn modelId="{C0133C19-D922-4118-91FB-D16F8ADDFE28}" type="presParOf" srcId="{59E78289-4D99-4E0D-9031-A6C14AFE63AA}" destId="{DE46B0C3-3E5E-4667-9D2D-E23542F53E06}" srcOrd="2" destOrd="0" presId="urn:microsoft.com/office/officeart/2018/2/layout/IconVerticalSolidList"/>
    <dgm:cxn modelId="{E2E8DB00-4F26-446F-9811-9CFED68FB0B5}" type="presParOf" srcId="{59E78289-4D99-4E0D-9031-A6C14AFE63AA}" destId="{042626BE-5ADA-4224-BB79-AA8EAAACFC27}" srcOrd="3" destOrd="0" presId="urn:microsoft.com/office/officeart/2018/2/layout/IconVerticalSolidList"/>
    <dgm:cxn modelId="{68B46587-5620-49F6-A3C9-1478914E8A79}" type="presParOf" srcId="{7EA74FCF-7524-4072-90C0-39780DF51616}" destId="{494F583B-C3E4-47A7-9025-52BD1BD33DB3}" srcOrd="3" destOrd="0" presId="urn:microsoft.com/office/officeart/2018/2/layout/IconVerticalSolidList"/>
    <dgm:cxn modelId="{D615964D-4723-4CDB-9BB6-C4BBE9B1C19C}" type="presParOf" srcId="{7EA74FCF-7524-4072-90C0-39780DF51616}" destId="{9AF45729-496C-415C-9ACA-202044276A61}" srcOrd="4" destOrd="0" presId="urn:microsoft.com/office/officeart/2018/2/layout/IconVerticalSolidList"/>
    <dgm:cxn modelId="{0BCAF09F-1AC7-47F6-917F-45E07CB5EC3D}" type="presParOf" srcId="{9AF45729-496C-415C-9ACA-202044276A61}" destId="{0643E258-6A54-4DF8-AAAC-95D1F955484A}" srcOrd="0" destOrd="0" presId="urn:microsoft.com/office/officeart/2018/2/layout/IconVerticalSolidList"/>
    <dgm:cxn modelId="{35966BD2-8BE1-4E2B-AD10-3856D486E343}" type="presParOf" srcId="{9AF45729-496C-415C-9ACA-202044276A61}" destId="{154E27AB-9D4D-462D-B19B-0FE22B57B43F}" srcOrd="1" destOrd="0" presId="urn:microsoft.com/office/officeart/2018/2/layout/IconVerticalSolidList"/>
    <dgm:cxn modelId="{E307A0C7-E742-44B4-8223-9F14A12B0886}" type="presParOf" srcId="{9AF45729-496C-415C-9ACA-202044276A61}" destId="{DACD2DE7-C3B3-4952-80F9-B46A788C9427}" srcOrd="2" destOrd="0" presId="urn:microsoft.com/office/officeart/2018/2/layout/IconVerticalSolidList"/>
    <dgm:cxn modelId="{B29B005D-4A83-4FF6-8AA0-FD6A6BE15471}" type="presParOf" srcId="{9AF45729-496C-415C-9ACA-202044276A61}" destId="{87CE86BE-0166-4FE2-B09F-1C5154202FDC}" srcOrd="3" destOrd="0" presId="urn:microsoft.com/office/officeart/2018/2/layout/IconVerticalSolidList"/>
    <dgm:cxn modelId="{B5A6013A-6492-4AFD-BA68-0D6C1164703D}" type="presParOf" srcId="{7EA74FCF-7524-4072-90C0-39780DF51616}" destId="{8B2C0F28-E1FD-4749-B046-32F8A95D1887}" srcOrd="5" destOrd="0" presId="urn:microsoft.com/office/officeart/2018/2/layout/IconVerticalSolidList"/>
    <dgm:cxn modelId="{5F463AD0-92BB-4928-B965-AB3F221B9947}" type="presParOf" srcId="{7EA74FCF-7524-4072-90C0-39780DF51616}" destId="{2F0FA68C-7602-4547-A652-DB90C93BF8A3}" srcOrd="6" destOrd="0" presId="urn:microsoft.com/office/officeart/2018/2/layout/IconVerticalSolidList"/>
    <dgm:cxn modelId="{F8188866-3D77-4D27-8025-E4638BAACBFF}" type="presParOf" srcId="{2F0FA68C-7602-4547-A652-DB90C93BF8A3}" destId="{24F650C2-45A6-42DB-920F-39F07EDAD1C7}" srcOrd="0" destOrd="0" presId="urn:microsoft.com/office/officeart/2018/2/layout/IconVerticalSolidList"/>
    <dgm:cxn modelId="{8953AF8D-24FA-4101-B3B7-7DD345503C58}" type="presParOf" srcId="{2F0FA68C-7602-4547-A652-DB90C93BF8A3}" destId="{A8CF9AD5-514F-4158-8E60-210AAEFD7578}" srcOrd="1" destOrd="0" presId="urn:microsoft.com/office/officeart/2018/2/layout/IconVerticalSolidList"/>
    <dgm:cxn modelId="{9AF64771-9B7F-4AC1-964E-37F760092CDF}" type="presParOf" srcId="{2F0FA68C-7602-4547-A652-DB90C93BF8A3}" destId="{4E7F4E90-D48C-4BE8-B9E1-CB7B60F77B0D}" srcOrd="2" destOrd="0" presId="urn:microsoft.com/office/officeart/2018/2/layout/IconVerticalSolidList"/>
    <dgm:cxn modelId="{A71A9AED-4772-4256-B64D-A6DFB996C50A}" type="presParOf" srcId="{2F0FA68C-7602-4547-A652-DB90C93BF8A3}" destId="{BE9642EF-585F-434B-BAB4-E3BFE003D7C3}" srcOrd="3" destOrd="0" presId="urn:microsoft.com/office/officeart/2018/2/layout/IconVerticalSolidList"/>
    <dgm:cxn modelId="{2B157A78-287D-4F05-9486-2486397578DE}" type="presParOf" srcId="{7EA74FCF-7524-4072-90C0-39780DF51616}" destId="{58FD2742-B67F-4583-AC7A-AA5BF7B0C20B}" srcOrd="7" destOrd="0" presId="urn:microsoft.com/office/officeart/2018/2/layout/IconVerticalSolidList"/>
    <dgm:cxn modelId="{F86B0F9F-8C07-4C6F-A452-6F6E179B45C7}" type="presParOf" srcId="{7EA74FCF-7524-4072-90C0-39780DF51616}" destId="{1DA207FE-D9F2-4ED0-8231-3C3CF6484549}" srcOrd="8" destOrd="0" presId="urn:microsoft.com/office/officeart/2018/2/layout/IconVerticalSolidList"/>
    <dgm:cxn modelId="{65AC59D5-8355-4AF3-A838-E257BF8EF5B8}" type="presParOf" srcId="{1DA207FE-D9F2-4ED0-8231-3C3CF6484549}" destId="{47E5555F-10F7-4544-9891-E94B8A77A169}" srcOrd="0" destOrd="0" presId="urn:microsoft.com/office/officeart/2018/2/layout/IconVerticalSolidList"/>
    <dgm:cxn modelId="{877497E8-39C7-498B-875F-58491F751E2B}" type="presParOf" srcId="{1DA207FE-D9F2-4ED0-8231-3C3CF6484549}" destId="{2D796454-0AD7-48CC-8CEE-9A7D0B04F639}" srcOrd="1" destOrd="0" presId="urn:microsoft.com/office/officeart/2018/2/layout/IconVerticalSolidList"/>
    <dgm:cxn modelId="{6BEFEFB7-96CF-46C6-BCCC-825BE4A282FB}" type="presParOf" srcId="{1DA207FE-D9F2-4ED0-8231-3C3CF6484549}" destId="{C06E38D0-498F-4DDE-8F4A-B5FF433290E8}" srcOrd="2" destOrd="0" presId="urn:microsoft.com/office/officeart/2018/2/layout/IconVerticalSolidList"/>
    <dgm:cxn modelId="{85680425-97DE-4F9E-BBF4-C3D6249B867F}" type="presParOf" srcId="{1DA207FE-D9F2-4ED0-8231-3C3CF6484549}" destId="{9C65D176-180E-4D20-B687-35230B0DCD7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9A573C8-7EDF-4F96-8B03-747B6CC75B74}" type="doc">
      <dgm:prSet loTypeId="urn:microsoft.com/office/officeart/2005/8/layout/list1" loCatId="list" qsTypeId="urn:microsoft.com/office/officeart/2005/8/quickstyle/simple1" qsCatId="simple" csTypeId="urn:microsoft.com/office/officeart/2005/8/colors/colorful1" csCatId="colorful"/>
      <dgm:spPr/>
      <dgm:t>
        <a:bodyPr/>
        <a:lstStyle/>
        <a:p>
          <a:endParaRPr lang="en-US"/>
        </a:p>
      </dgm:t>
    </dgm:pt>
    <dgm:pt modelId="{90864AE7-1C45-4CBD-A5E9-CF9C9D26AA1C}">
      <dgm:prSet custT="1"/>
      <dgm:spPr/>
      <dgm:t>
        <a:bodyPr/>
        <a:lstStyle/>
        <a:p>
          <a:r>
            <a:rPr lang="en-US" sz="1600" b="1" i="0">
              <a:latin typeface="Calibri" panose="020F0502020204030204" pitchFamily="34" charset="0"/>
              <a:cs typeface="Calibri" panose="020F0502020204030204" pitchFamily="34" charset="0"/>
            </a:rPr>
            <a:t>Limited Market Access for Farmers:</a:t>
          </a:r>
          <a:endParaRPr lang="en-US" sz="1600">
            <a:latin typeface="Calibri" panose="020F0502020204030204" pitchFamily="34" charset="0"/>
            <a:cs typeface="Calibri" panose="020F0502020204030204" pitchFamily="34" charset="0"/>
          </a:endParaRPr>
        </a:p>
      </dgm:t>
    </dgm:pt>
    <dgm:pt modelId="{D04898CB-0FD9-4225-ACA7-995B400B30B7}" type="parTrans" cxnId="{F3311B2A-66FD-4907-A366-34FD4896C38D}">
      <dgm:prSet/>
      <dgm:spPr/>
      <dgm:t>
        <a:bodyPr/>
        <a:lstStyle/>
        <a:p>
          <a:endParaRPr lang="en-US" sz="1600">
            <a:latin typeface="Calibri" panose="020F0502020204030204" pitchFamily="34" charset="0"/>
            <a:cs typeface="Calibri" panose="020F0502020204030204" pitchFamily="34" charset="0"/>
          </a:endParaRPr>
        </a:p>
      </dgm:t>
    </dgm:pt>
    <dgm:pt modelId="{7563E539-A161-427A-BE55-06CCC02BDD85}" type="sibTrans" cxnId="{F3311B2A-66FD-4907-A366-34FD4896C38D}">
      <dgm:prSet/>
      <dgm:spPr/>
      <dgm:t>
        <a:bodyPr/>
        <a:lstStyle/>
        <a:p>
          <a:endParaRPr lang="en-US" sz="1600">
            <a:latin typeface="Calibri" panose="020F0502020204030204" pitchFamily="34" charset="0"/>
            <a:cs typeface="Calibri" panose="020F0502020204030204" pitchFamily="34" charset="0"/>
          </a:endParaRPr>
        </a:p>
      </dgm:t>
    </dgm:pt>
    <dgm:pt modelId="{8083837D-E8C9-44C1-AE37-1F6A05E9B8D9}">
      <dgm:prSet custT="1"/>
      <dgm:spPr/>
      <dgm:t>
        <a:bodyPr/>
        <a:lstStyle/>
        <a:p>
          <a:pPr>
            <a:lnSpc>
              <a:spcPct val="100000"/>
            </a:lnSpc>
          </a:pPr>
          <a:r>
            <a:rPr lang="en-US" sz="1600" b="0" i="0" dirty="0">
              <a:latin typeface="Calibri" panose="020F0502020204030204" pitchFamily="34" charset="0"/>
              <a:cs typeface="Calibri" panose="020F0502020204030204" pitchFamily="34" charset="0"/>
            </a:rPr>
            <a:t>Small and medium-sized farmers often struggle to access wider markets beyond local farmers' markets or traditional distribution channels.</a:t>
          </a:r>
          <a:endParaRPr lang="en-US" sz="1600" dirty="0">
            <a:latin typeface="Calibri" panose="020F0502020204030204" pitchFamily="34" charset="0"/>
            <a:cs typeface="Calibri" panose="020F0502020204030204" pitchFamily="34" charset="0"/>
          </a:endParaRPr>
        </a:p>
      </dgm:t>
    </dgm:pt>
    <dgm:pt modelId="{92E47260-29DC-4F7A-B7C6-4AB4D7FEC158}" type="parTrans" cxnId="{D0FE46B2-A77F-45A9-B3F7-CE69DEC5100D}">
      <dgm:prSet/>
      <dgm:spPr/>
      <dgm:t>
        <a:bodyPr/>
        <a:lstStyle/>
        <a:p>
          <a:endParaRPr lang="en-US" sz="1600">
            <a:latin typeface="Calibri" panose="020F0502020204030204" pitchFamily="34" charset="0"/>
            <a:cs typeface="Calibri" panose="020F0502020204030204" pitchFamily="34" charset="0"/>
          </a:endParaRPr>
        </a:p>
      </dgm:t>
    </dgm:pt>
    <dgm:pt modelId="{841F38D0-FECF-45D9-80BA-E3FDCBBA1527}" type="sibTrans" cxnId="{D0FE46B2-A77F-45A9-B3F7-CE69DEC5100D}">
      <dgm:prSet/>
      <dgm:spPr/>
      <dgm:t>
        <a:bodyPr/>
        <a:lstStyle/>
        <a:p>
          <a:endParaRPr lang="en-US" sz="1600">
            <a:latin typeface="Calibri" panose="020F0502020204030204" pitchFamily="34" charset="0"/>
            <a:cs typeface="Calibri" panose="020F0502020204030204" pitchFamily="34" charset="0"/>
          </a:endParaRPr>
        </a:p>
      </dgm:t>
    </dgm:pt>
    <dgm:pt modelId="{48B485A5-1258-4193-B6F2-2C5F52510A65}">
      <dgm:prSet custT="1"/>
      <dgm:spPr/>
      <dgm:t>
        <a:bodyPr/>
        <a:lstStyle/>
        <a:p>
          <a:pPr>
            <a:lnSpc>
              <a:spcPct val="100000"/>
            </a:lnSpc>
          </a:pPr>
          <a:r>
            <a:rPr lang="en-US" sz="1600" b="0" i="0" dirty="0">
              <a:latin typeface="Calibri" panose="020F0502020204030204" pitchFamily="34" charset="0"/>
              <a:cs typeface="Calibri" panose="020F0502020204030204" pitchFamily="34" charset="0"/>
            </a:rPr>
            <a:t>Lack of visibility and marketing resources makes it challenging for farmers to reach potential customers outside their immediate vicinity.</a:t>
          </a:r>
          <a:endParaRPr lang="en-US" sz="1600" dirty="0">
            <a:latin typeface="Calibri" panose="020F0502020204030204" pitchFamily="34" charset="0"/>
            <a:cs typeface="Calibri" panose="020F0502020204030204" pitchFamily="34" charset="0"/>
          </a:endParaRPr>
        </a:p>
      </dgm:t>
    </dgm:pt>
    <dgm:pt modelId="{4169A4A6-E0E0-40C0-B25D-43578B704F79}" type="parTrans" cxnId="{2392F679-87FC-499D-99B9-A80C0E74C1D3}">
      <dgm:prSet/>
      <dgm:spPr/>
      <dgm:t>
        <a:bodyPr/>
        <a:lstStyle/>
        <a:p>
          <a:endParaRPr lang="en-US" sz="1600">
            <a:latin typeface="Calibri" panose="020F0502020204030204" pitchFamily="34" charset="0"/>
            <a:cs typeface="Calibri" panose="020F0502020204030204" pitchFamily="34" charset="0"/>
          </a:endParaRPr>
        </a:p>
      </dgm:t>
    </dgm:pt>
    <dgm:pt modelId="{E7239877-D883-4CE5-B19E-D0797BE4BD5C}" type="sibTrans" cxnId="{2392F679-87FC-499D-99B9-A80C0E74C1D3}">
      <dgm:prSet/>
      <dgm:spPr/>
      <dgm:t>
        <a:bodyPr/>
        <a:lstStyle/>
        <a:p>
          <a:endParaRPr lang="en-US" sz="1600">
            <a:latin typeface="Calibri" panose="020F0502020204030204" pitchFamily="34" charset="0"/>
            <a:cs typeface="Calibri" panose="020F0502020204030204" pitchFamily="34" charset="0"/>
          </a:endParaRPr>
        </a:p>
      </dgm:t>
    </dgm:pt>
    <dgm:pt modelId="{0F8461FC-6021-4125-A491-F59945137F79}">
      <dgm:prSet custT="1"/>
      <dgm:spPr/>
      <dgm:t>
        <a:bodyPr/>
        <a:lstStyle/>
        <a:p>
          <a:r>
            <a:rPr lang="en-US" sz="1600" b="1" i="0">
              <a:latin typeface="Calibri" panose="020F0502020204030204" pitchFamily="34" charset="0"/>
              <a:cs typeface="Calibri" panose="020F0502020204030204" pitchFamily="34" charset="0"/>
            </a:rPr>
            <a:t>Unfair Prices and Margins:</a:t>
          </a:r>
          <a:endParaRPr lang="en-US" sz="1600">
            <a:latin typeface="Calibri" panose="020F0502020204030204" pitchFamily="34" charset="0"/>
            <a:cs typeface="Calibri" panose="020F0502020204030204" pitchFamily="34" charset="0"/>
          </a:endParaRPr>
        </a:p>
      </dgm:t>
    </dgm:pt>
    <dgm:pt modelId="{FFF847D1-84FA-4238-B954-FEE820046B0D}" type="parTrans" cxnId="{D06E4703-E7E7-4B39-A035-7092DC2E9421}">
      <dgm:prSet/>
      <dgm:spPr/>
      <dgm:t>
        <a:bodyPr/>
        <a:lstStyle/>
        <a:p>
          <a:endParaRPr lang="en-US" sz="1600">
            <a:latin typeface="Calibri" panose="020F0502020204030204" pitchFamily="34" charset="0"/>
            <a:cs typeface="Calibri" panose="020F0502020204030204" pitchFamily="34" charset="0"/>
          </a:endParaRPr>
        </a:p>
      </dgm:t>
    </dgm:pt>
    <dgm:pt modelId="{ABBBC305-D5BE-4A95-A135-2F819FB9027C}" type="sibTrans" cxnId="{D06E4703-E7E7-4B39-A035-7092DC2E9421}">
      <dgm:prSet/>
      <dgm:spPr/>
      <dgm:t>
        <a:bodyPr/>
        <a:lstStyle/>
        <a:p>
          <a:endParaRPr lang="en-US" sz="1600">
            <a:latin typeface="Calibri" panose="020F0502020204030204" pitchFamily="34" charset="0"/>
            <a:cs typeface="Calibri" panose="020F0502020204030204" pitchFamily="34" charset="0"/>
          </a:endParaRPr>
        </a:p>
      </dgm:t>
    </dgm:pt>
    <dgm:pt modelId="{38F5C8BA-9FA5-4A4B-88C0-29BFA1C18532}">
      <dgm:prSet custT="1"/>
      <dgm:spPr/>
      <dgm:t>
        <a:bodyPr/>
        <a:lstStyle/>
        <a:p>
          <a:pPr>
            <a:lnSpc>
              <a:spcPct val="100000"/>
            </a:lnSpc>
          </a:pPr>
          <a:r>
            <a:rPr lang="en-US" sz="1600" b="0" i="0">
              <a:latin typeface="Calibri" panose="020F0502020204030204" pitchFamily="34" charset="0"/>
              <a:cs typeface="Calibri" panose="020F0502020204030204" pitchFamily="34" charset="0"/>
            </a:rPr>
            <a:t>Farmers face price volatility and often receive low prices for their produce due to intermediaries and wholesalers taking a significant portion of the profits.</a:t>
          </a:r>
          <a:endParaRPr lang="en-US" sz="1600">
            <a:latin typeface="Calibri" panose="020F0502020204030204" pitchFamily="34" charset="0"/>
            <a:cs typeface="Calibri" panose="020F0502020204030204" pitchFamily="34" charset="0"/>
          </a:endParaRPr>
        </a:p>
      </dgm:t>
    </dgm:pt>
    <dgm:pt modelId="{A7527DF8-8CC4-4C70-BDCE-7413BB9A71F7}" type="parTrans" cxnId="{6A720504-F206-4785-8BBF-B2F1592E1512}">
      <dgm:prSet/>
      <dgm:spPr/>
      <dgm:t>
        <a:bodyPr/>
        <a:lstStyle/>
        <a:p>
          <a:endParaRPr lang="en-US" sz="1600">
            <a:latin typeface="Calibri" panose="020F0502020204030204" pitchFamily="34" charset="0"/>
            <a:cs typeface="Calibri" panose="020F0502020204030204" pitchFamily="34" charset="0"/>
          </a:endParaRPr>
        </a:p>
      </dgm:t>
    </dgm:pt>
    <dgm:pt modelId="{7B239AD1-9A70-4BE6-BC50-F060D4396A6A}" type="sibTrans" cxnId="{6A720504-F206-4785-8BBF-B2F1592E1512}">
      <dgm:prSet/>
      <dgm:spPr/>
      <dgm:t>
        <a:bodyPr/>
        <a:lstStyle/>
        <a:p>
          <a:endParaRPr lang="en-US" sz="1600">
            <a:latin typeface="Calibri" panose="020F0502020204030204" pitchFamily="34" charset="0"/>
            <a:cs typeface="Calibri" panose="020F0502020204030204" pitchFamily="34" charset="0"/>
          </a:endParaRPr>
        </a:p>
      </dgm:t>
    </dgm:pt>
    <dgm:pt modelId="{D668BA00-CE09-458F-8BBA-F5C9DEEF76B5}">
      <dgm:prSet custT="1"/>
      <dgm:spPr/>
      <dgm:t>
        <a:bodyPr/>
        <a:lstStyle/>
        <a:p>
          <a:pPr>
            <a:lnSpc>
              <a:spcPct val="100000"/>
            </a:lnSpc>
          </a:pPr>
          <a:r>
            <a:rPr lang="en-US" sz="1600" b="0" i="0">
              <a:latin typeface="Calibri" panose="020F0502020204030204" pitchFamily="34" charset="0"/>
              <a:cs typeface="Calibri" panose="020F0502020204030204" pitchFamily="34" charset="0"/>
            </a:rPr>
            <a:t>Lack of transparency in pricing and market dynamics makes it difficult for farmers to negotiate fair prices for their products.</a:t>
          </a:r>
          <a:endParaRPr lang="en-US" sz="1600">
            <a:latin typeface="Calibri" panose="020F0502020204030204" pitchFamily="34" charset="0"/>
            <a:cs typeface="Calibri" panose="020F0502020204030204" pitchFamily="34" charset="0"/>
          </a:endParaRPr>
        </a:p>
      </dgm:t>
    </dgm:pt>
    <dgm:pt modelId="{648CCC71-F654-4802-97C7-B99F1C6D8BD5}" type="parTrans" cxnId="{AB171255-7024-4C42-AFDA-14BAD8B0DD77}">
      <dgm:prSet/>
      <dgm:spPr/>
      <dgm:t>
        <a:bodyPr/>
        <a:lstStyle/>
        <a:p>
          <a:endParaRPr lang="en-US" sz="1600">
            <a:latin typeface="Calibri" panose="020F0502020204030204" pitchFamily="34" charset="0"/>
            <a:cs typeface="Calibri" panose="020F0502020204030204" pitchFamily="34" charset="0"/>
          </a:endParaRPr>
        </a:p>
      </dgm:t>
    </dgm:pt>
    <dgm:pt modelId="{0293DBFE-2C0A-49A5-A82D-C98F1105C2E5}" type="sibTrans" cxnId="{AB171255-7024-4C42-AFDA-14BAD8B0DD77}">
      <dgm:prSet/>
      <dgm:spPr/>
      <dgm:t>
        <a:bodyPr/>
        <a:lstStyle/>
        <a:p>
          <a:endParaRPr lang="en-US" sz="1600">
            <a:latin typeface="Calibri" panose="020F0502020204030204" pitchFamily="34" charset="0"/>
            <a:cs typeface="Calibri" panose="020F0502020204030204" pitchFamily="34" charset="0"/>
          </a:endParaRPr>
        </a:p>
      </dgm:t>
    </dgm:pt>
    <dgm:pt modelId="{0DD55B9E-AC25-4A2B-9DE0-856EEA9E6D04}">
      <dgm:prSet custT="1"/>
      <dgm:spPr/>
      <dgm:t>
        <a:bodyPr/>
        <a:lstStyle/>
        <a:p>
          <a:r>
            <a:rPr lang="en-US" sz="1600" b="1" i="0">
              <a:latin typeface="Calibri" panose="020F0502020204030204" pitchFamily="34" charset="0"/>
              <a:cs typeface="Calibri" panose="020F0502020204030204" pitchFamily="34" charset="0"/>
            </a:rPr>
            <a:t>Inconsistent Demand and Sales Channels:</a:t>
          </a:r>
          <a:endParaRPr lang="en-US" sz="1600">
            <a:latin typeface="Calibri" panose="020F0502020204030204" pitchFamily="34" charset="0"/>
            <a:cs typeface="Calibri" panose="020F0502020204030204" pitchFamily="34" charset="0"/>
          </a:endParaRPr>
        </a:p>
      </dgm:t>
    </dgm:pt>
    <dgm:pt modelId="{7F42AB83-D3E3-4C9B-B200-3ADDFD1A4781}" type="parTrans" cxnId="{ADEA60E5-A251-4731-ABF2-FC5E66869BCE}">
      <dgm:prSet/>
      <dgm:spPr/>
      <dgm:t>
        <a:bodyPr/>
        <a:lstStyle/>
        <a:p>
          <a:endParaRPr lang="en-US" sz="1600">
            <a:latin typeface="Calibri" panose="020F0502020204030204" pitchFamily="34" charset="0"/>
            <a:cs typeface="Calibri" panose="020F0502020204030204" pitchFamily="34" charset="0"/>
          </a:endParaRPr>
        </a:p>
      </dgm:t>
    </dgm:pt>
    <dgm:pt modelId="{9788A4B7-FC45-4F99-9547-8C613BE91154}" type="sibTrans" cxnId="{ADEA60E5-A251-4731-ABF2-FC5E66869BCE}">
      <dgm:prSet/>
      <dgm:spPr/>
      <dgm:t>
        <a:bodyPr/>
        <a:lstStyle/>
        <a:p>
          <a:endParaRPr lang="en-US" sz="1600">
            <a:latin typeface="Calibri" panose="020F0502020204030204" pitchFamily="34" charset="0"/>
            <a:cs typeface="Calibri" panose="020F0502020204030204" pitchFamily="34" charset="0"/>
          </a:endParaRPr>
        </a:p>
      </dgm:t>
    </dgm:pt>
    <dgm:pt modelId="{83BA7585-8BA1-4ECF-9D1D-6990F0343E5A}">
      <dgm:prSet custT="1"/>
      <dgm:spPr/>
      <dgm:t>
        <a:bodyPr/>
        <a:lstStyle/>
        <a:p>
          <a:pPr>
            <a:lnSpc>
              <a:spcPct val="100000"/>
            </a:lnSpc>
          </a:pPr>
          <a:r>
            <a:rPr lang="en-US" sz="1600" b="0" i="0">
              <a:latin typeface="Calibri" panose="020F0502020204030204" pitchFamily="34" charset="0"/>
              <a:cs typeface="Calibri" panose="020F0502020204030204" pitchFamily="34" charset="0"/>
            </a:rPr>
            <a:t>Farmers experience fluctuations in demand and sales channels, leading to uncertainty in income and difficulty in planning and managing inventory.</a:t>
          </a:r>
          <a:endParaRPr lang="en-US" sz="1600">
            <a:latin typeface="Calibri" panose="020F0502020204030204" pitchFamily="34" charset="0"/>
            <a:cs typeface="Calibri" panose="020F0502020204030204" pitchFamily="34" charset="0"/>
          </a:endParaRPr>
        </a:p>
      </dgm:t>
    </dgm:pt>
    <dgm:pt modelId="{CFF09211-5E4C-4CFF-AFC5-20F6AA854D4B}" type="parTrans" cxnId="{6A6CAB98-FA9A-4049-ACA8-2CA35F9180CF}">
      <dgm:prSet/>
      <dgm:spPr/>
      <dgm:t>
        <a:bodyPr/>
        <a:lstStyle/>
        <a:p>
          <a:endParaRPr lang="en-US" sz="1600">
            <a:latin typeface="Calibri" panose="020F0502020204030204" pitchFamily="34" charset="0"/>
            <a:cs typeface="Calibri" panose="020F0502020204030204" pitchFamily="34" charset="0"/>
          </a:endParaRPr>
        </a:p>
      </dgm:t>
    </dgm:pt>
    <dgm:pt modelId="{B7494A51-3359-4783-82BA-45CAD1D81625}" type="sibTrans" cxnId="{6A6CAB98-FA9A-4049-ACA8-2CA35F9180CF}">
      <dgm:prSet/>
      <dgm:spPr/>
      <dgm:t>
        <a:bodyPr/>
        <a:lstStyle/>
        <a:p>
          <a:endParaRPr lang="en-US" sz="1600">
            <a:latin typeface="Calibri" panose="020F0502020204030204" pitchFamily="34" charset="0"/>
            <a:cs typeface="Calibri" panose="020F0502020204030204" pitchFamily="34" charset="0"/>
          </a:endParaRPr>
        </a:p>
      </dgm:t>
    </dgm:pt>
    <dgm:pt modelId="{E4F6D3B9-CAB1-4953-9ED8-C1AF384F6E97}">
      <dgm:prSet custT="1"/>
      <dgm:spPr/>
      <dgm:t>
        <a:bodyPr/>
        <a:lstStyle/>
        <a:p>
          <a:pPr>
            <a:lnSpc>
              <a:spcPct val="100000"/>
            </a:lnSpc>
          </a:pPr>
          <a:r>
            <a:rPr lang="en-US" sz="1600" b="0" i="0">
              <a:latin typeface="Calibri" panose="020F0502020204030204" pitchFamily="34" charset="0"/>
              <a:cs typeface="Calibri" panose="020F0502020204030204" pitchFamily="34" charset="0"/>
            </a:rPr>
            <a:t>Dependence on seasonal markets and limited distribution options restricts farmers' ability to sell their produce year-round.</a:t>
          </a:r>
          <a:endParaRPr lang="en-US" sz="1600">
            <a:latin typeface="Calibri" panose="020F0502020204030204" pitchFamily="34" charset="0"/>
            <a:cs typeface="Calibri" panose="020F0502020204030204" pitchFamily="34" charset="0"/>
          </a:endParaRPr>
        </a:p>
      </dgm:t>
    </dgm:pt>
    <dgm:pt modelId="{99A4D552-16E4-471F-B43D-B3EF82FE8937}" type="parTrans" cxnId="{B9FD6252-CAC0-43FF-BD32-DEFAF952B6F2}">
      <dgm:prSet/>
      <dgm:spPr/>
      <dgm:t>
        <a:bodyPr/>
        <a:lstStyle/>
        <a:p>
          <a:endParaRPr lang="en-US" sz="1600">
            <a:latin typeface="Calibri" panose="020F0502020204030204" pitchFamily="34" charset="0"/>
            <a:cs typeface="Calibri" panose="020F0502020204030204" pitchFamily="34" charset="0"/>
          </a:endParaRPr>
        </a:p>
      </dgm:t>
    </dgm:pt>
    <dgm:pt modelId="{421568F2-933B-4F36-AEB5-BF10A1208630}" type="sibTrans" cxnId="{B9FD6252-CAC0-43FF-BD32-DEFAF952B6F2}">
      <dgm:prSet/>
      <dgm:spPr/>
      <dgm:t>
        <a:bodyPr/>
        <a:lstStyle/>
        <a:p>
          <a:endParaRPr lang="en-US" sz="1600">
            <a:latin typeface="Calibri" panose="020F0502020204030204" pitchFamily="34" charset="0"/>
            <a:cs typeface="Calibri" panose="020F0502020204030204" pitchFamily="34" charset="0"/>
          </a:endParaRPr>
        </a:p>
      </dgm:t>
    </dgm:pt>
    <dgm:pt modelId="{968949B4-9263-414C-8005-F34A85982A1B}" type="pres">
      <dgm:prSet presAssocID="{39A573C8-7EDF-4F96-8B03-747B6CC75B74}" presName="linear" presStyleCnt="0">
        <dgm:presLayoutVars>
          <dgm:dir/>
          <dgm:animLvl val="lvl"/>
          <dgm:resizeHandles val="exact"/>
        </dgm:presLayoutVars>
      </dgm:prSet>
      <dgm:spPr/>
    </dgm:pt>
    <dgm:pt modelId="{0B89D324-0160-47C1-9EC8-D3B4B08BFE9F}" type="pres">
      <dgm:prSet presAssocID="{90864AE7-1C45-4CBD-A5E9-CF9C9D26AA1C}" presName="parentLin" presStyleCnt="0"/>
      <dgm:spPr/>
    </dgm:pt>
    <dgm:pt modelId="{52B42EA5-ED34-4EFD-84E5-74F6801968C0}" type="pres">
      <dgm:prSet presAssocID="{90864AE7-1C45-4CBD-A5E9-CF9C9D26AA1C}" presName="parentLeftMargin" presStyleLbl="node1" presStyleIdx="0" presStyleCnt="3"/>
      <dgm:spPr/>
    </dgm:pt>
    <dgm:pt modelId="{6C84F007-5E6F-4796-9B35-6CDA1335255A}" type="pres">
      <dgm:prSet presAssocID="{90864AE7-1C45-4CBD-A5E9-CF9C9D26AA1C}" presName="parentText" presStyleLbl="node1" presStyleIdx="0" presStyleCnt="3">
        <dgm:presLayoutVars>
          <dgm:chMax val="0"/>
          <dgm:bulletEnabled val="1"/>
        </dgm:presLayoutVars>
      </dgm:prSet>
      <dgm:spPr/>
    </dgm:pt>
    <dgm:pt modelId="{280091D7-92A8-4BF4-B716-EC0E55877959}" type="pres">
      <dgm:prSet presAssocID="{90864AE7-1C45-4CBD-A5E9-CF9C9D26AA1C}" presName="negativeSpace" presStyleCnt="0"/>
      <dgm:spPr/>
    </dgm:pt>
    <dgm:pt modelId="{A15CA909-0E44-4676-90FE-229C59D04FF9}" type="pres">
      <dgm:prSet presAssocID="{90864AE7-1C45-4CBD-A5E9-CF9C9D26AA1C}" presName="childText" presStyleLbl="conFgAcc1" presStyleIdx="0" presStyleCnt="3">
        <dgm:presLayoutVars>
          <dgm:bulletEnabled val="1"/>
        </dgm:presLayoutVars>
      </dgm:prSet>
      <dgm:spPr/>
    </dgm:pt>
    <dgm:pt modelId="{A0046B8B-7D4C-4901-9350-B74BE6190355}" type="pres">
      <dgm:prSet presAssocID="{7563E539-A161-427A-BE55-06CCC02BDD85}" presName="spaceBetweenRectangles" presStyleCnt="0"/>
      <dgm:spPr/>
    </dgm:pt>
    <dgm:pt modelId="{35A45C65-0FF5-41E0-8649-A8178677EF5D}" type="pres">
      <dgm:prSet presAssocID="{0F8461FC-6021-4125-A491-F59945137F79}" presName="parentLin" presStyleCnt="0"/>
      <dgm:spPr/>
    </dgm:pt>
    <dgm:pt modelId="{1B497BD8-45E5-498D-902D-CC39ABC98A70}" type="pres">
      <dgm:prSet presAssocID="{0F8461FC-6021-4125-A491-F59945137F79}" presName="parentLeftMargin" presStyleLbl="node1" presStyleIdx="0" presStyleCnt="3"/>
      <dgm:spPr/>
    </dgm:pt>
    <dgm:pt modelId="{A36FBFBB-D8B5-41A6-8D7E-64F41365EFE9}" type="pres">
      <dgm:prSet presAssocID="{0F8461FC-6021-4125-A491-F59945137F79}" presName="parentText" presStyleLbl="node1" presStyleIdx="1" presStyleCnt="3">
        <dgm:presLayoutVars>
          <dgm:chMax val="0"/>
          <dgm:bulletEnabled val="1"/>
        </dgm:presLayoutVars>
      </dgm:prSet>
      <dgm:spPr/>
    </dgm:pt>
    <dgm:pt modelId="{E7CA0761-3E74-4CEC-819C-E8B8DBD51429}" type="pres">
      <dgm:prSet presAssocID="{0F8461FC-6021-4125-A491-F59945137F79}" presName="negativeSpace" presStyleCnt="0"/>
      <dgm:spPr/>
    </dgm:pt>
    <dgm:pt modelId="{18295DDA-53F6-4588-AD61-5B2564159388}" type="pres">
      <dgm:prSet presAssocID="{0F8461FC-6021-4125-A491-F59945137F79}" presName="childText" presStyleLbl="conFgAcc1" presStyleIdx="1" presStyleCnt="3">
        <dgm:presLayoutVars>
          <dgm:bulletEnabled val="1"/>
        </dgm:presLayoutVars>
      </dgm:prSet>
      <dgm:spPr/>
    </dgm:pt>
    <dgm:pt modelId="{FFAEBC8B-ED69-40A2-AB08-C1DB23ECD7A2}" type="pres">
      <dgm:prSet presAssocID="{ABBBC305-D5BE-4A95-A135-2F819FB9027C}" presName="spaceBetweenRectangles" presStyleCnt="0"/>
      <dgm:spPr/>
    </dgm:pt>
    <dgm:pt modelId="{227692F4-211A-4A80-AAFF-5973D9D58799}" type="pres">
      <dgm:prSet presAssocID="{0DD55B9E-AC25-4A2B-9DE0-856EEA9E6D04}" presName="parentLin" presStyleCnt="0"/>
      <dgm:spPr/>
    </dgm:pt>
    <dgm:pt modelId="{AE691C30-CC7F-4719-B71D-A3F1FBF82641}" type="pres">
      <dgm:prSet presAssocID="{0DD55B9E-AC25-4A2B-9DE0-856EEA9E6D04}" presName="parentLeftMargin" presStyleLbl="node1" presStyleIdx="1" presStyleCnt="3"/>
      <dgm:spPr/>
    </dgm:pt>
    <dgm:pt modelId="{A51F3359-84BA-4A4F-8453-0B160A8AF981}" type="pres">
      <dgm:prSet presAssocID="{0DD55B9E-AC25-4A2B-9DE0-856EEA9E6D04}" presName="parentText" presStyleLbl="node1" presStyleIdx="2" presStyleCnt="3">
        <dgm:presLayoutVars>
          <dgm:chMax val="0"/>
          <dgm:bulletEnabled val="1"/>
        </dgm:presLayoutVars>
      </dgm:prSet>
      <dgm:spPr/>
    </dgm:pt>
    <dgm:pt modelId="{78DFCE3E-F8FE-4873-AB01-E1DBFA3CD0A6}" type="pres">
      <dgm:prSet presAssocID="{0DD55B9E-AC25-4A2B-9DE0-856EEA9E6D04}" presName="negativeSpace" presStyleCnt="0"/>
      <dgm:spPr/>
    </dgm:pt>
    <dgm:pt modelId="{D22D4DA3-9CF4-4CBE-9DEE-D5FE1312E03B}" type="pres">
      <dgm:prSet presAssocID="{0DD55B9E-AC25-4A2B-9DE0-856EEA9E6D04}" presName="childText" presStyleLbl="conFgAcc1" presStyleIdx="2" presStyleCnt="3">
        <dgm:presLayoutVars>
          <dgm:bulletEnabled val="1"/>
        </dgm:presLayoutVars>
      </dgm:prSet>
      <dgm:spPr/>
    </dgm:pt>
  </dgm:ptLst>
  <dgm:cxnLst>
    <dgm:cxn modelId="{D06E4703-E7E7-4B39-A035-7092DC2E9421}" srcId="{39A573C8-7EDF-4F96-8B03-747B6CC75B74}" destId="{0F8461FC-6021-4125-A491-F59945137F79}" srcOrd="1" destOrd="0" parTransId="{FFF847D1-84FA-4238-B954-FEE820046B0D}" sibTransId="{ABBBC305-D5BE-4A95-A135-2F819FB9027C}"/>
    <dgm:cxn modelId="{6A720504-F206-4785-8BBF-B2F1592E1512}" srcId="{0F8461FC-6021-4125-A491-F59945137F79}" destId="{38F5C8BA-9FA5-4A4B-88C0-29BFA1C18532}" srcOrd="0" destOrd="0" parTransId="{A7527DF8-8CC4-4C70-BDCE-7413BB9A71F7}" sibTransId="{7B239AD1-9A70-4BE6-BC50-F060D4396A6A}"/>
    <dgm:cxn modelId="{B3E90C10-A9CE-428A-8B15-9B7394C08E65}" type="presOf" srcId="{48B485A5-1258-4193-B6F2-2C5F52510A65}" destId="{A15CA909-0E44-4676-90FE-229C59D04FF9}" srcOrd="0" destOrd="1" presId="urn:microsoft.com/office/officeart/2005/8/layout/list1"/>
    <dgm:cxn modelId="{0F319313-5A78-4B73-8186-530E815E7A89}" type="presOf" srcId="{0F8461FC-6021-4125-A491-F59945137F79}" destId="{A36FBFBB-D8B5-41A6-8D7E-64F41365EFE9}" srcOrd="1" destOrd="0" presId="urn:microsoft.com/office/officeart/2005/8/layout/list1"/>
    <dgm:cxn modelId="{2D2E1D17-BC19-4C20-AD0F-B1676C79F230}" type="presOf" srcId="{90864AE7-1C45-4CBD-A5E9-CF9C9D26AA1C}" destId="{6C84F007-5E6F-4796-9B35-6CDA1335255A}" srcOrd="1" destOrd="0" presId="urn:microsoft.com/office/officeart/2005/8/layout/list1"/>
    <dgm:cxn modelId="{6F7D9A29-B340-42C6-8D1C-F664E8A6DFC1}" type="presOf" srcId="{39A573C8-7EDF-4F96-8B03-747B6CC75B74}" destId="{968949B4-9263-414C-8005-F34A85982A1B}" srcOrd="0" destOrd="0" presId="urn:microsoft.com/office/officeart/2005/8/layout/list1"/>
    <dgm:cxn modelId="{F3311B2A-66FD-4907-A366-34FD4896C38D}" srcId="{39A573C8-7EDF-4F96-8B03-747B6CC75B74}" destId="{90864AE7-1C45-4CBD-A5E9-CF9C9D26AA1C}" srcOrd="0" destOrd="0" parTransId="{D04898CB-0FD9-4225-ACA7-995B400B30B7}" sibTransId="{7563E539-A161-427A-BE55-06CCC02BDD85}"/>
    <dgm:cxn modelId="{0751C231-3E88-41B4-86C9-B78FB02BD9B6}" type="presOf" srcId="{0DD55B9E-AC25-4A2B-9DE0-856EEA9E6D04}" destId="{A51F3359-84BA-4A4F-8453-0B160A8AF981}" srcOrd="1" destOrd="0" presId="urn:microsoft.com/office/officeart/2005/8/layout/list1"/>
    <dgm:cxn modelId="{098AC839-EDD5-4214-8DCD-C683676B56FE}" type="presOf" srcId="{83BA7585-8BA1-4ECF-9D1D-6990F0343E5A}" destId="{D22D4DA3-9CF4-4CBE-9DEE-D5FE1312E03B}" srcOrd="0" destOrd="0" presId="urn:microsoft.com/office/officeart/2005/8/layout/list1"/>
    <dgm:cxn modelId="{1F746D3C-F2B1-4A77-AE8D-02634918997D}" type="presOf" srcId="{0F8461FC-6021-4125-A491-F59945137F79}" destId="{1B497BD8-45E5-498D-902D-CC39ABC98A70}" srcOrd="0" destOrd="0" presId="urn:microsoft.com/office/officeart/2005/8/layout/list1"/>
    <dgm:cxn modelId="{25DDEE3F-B99C-468F-99A2-25B71237CC88}" type="presOf" srcId="{E4F6D3B9-CAB1-4953-9ED8-C1AF384F6E97}" destId="{D22D4DA3-9CF4-4CBE-9DEE-D5FE1312E03B}" srcOrd="0" destOrd="1" presId="urn:microsoft.com/office/officeart/2005/8/layout/list1"/>
    <dgm:cxn modelId="{310E7C5E-A57C-4375-A9F3-BF33380FE07E}" type="presOf" srcId="{D668BA00-CE09-458F-8BBA-F5C9DEEF76B5}" destId="{18295DDA-53F6-4588-AD61-5B2564159388}" srcOrd="0" destOrd="1" presId="urn:microsoft.com/office/officeart/2005/8/layout/list1"/>
    <dgm:cxn modelId="{B9FD6252-CAC0-43FF-BD32-DEFAF952B6F2}" srcId="{0DD55B9E-AC25-4A2B-9DE0-856EEA9E6D04}" destId="{E4F6D3B9-CAB1-4953-9ED8-C1AF384F6E97}" srcOrd="1" destOrd="0" parTransId="{99A4D552-16E4-471F-B43D-B3EF82FE8937}" sibTransId="{421568F2-933B-4F36-AEB5-BF10A1208630}"/>
    <dgm:cxn modelId="{AB171255-7024-4C42-AFDA-14BAD8B0DD77}" srcId="{0F8461FC-6021-4125-A491-F59945137F79}" destId="{D668BA00-CE09-458F-8BBA-F5C9DEEF76B5}" srcOrd="1" destOrd="0" parTransId="{648CCC71-F654-4802-97C7-B99F1C6D8BD5}" sibTransId="{0293DBFE-2C0A-49A5-A82D-C98F1105C2E5}"/>
    <dgm:cxn modelId="{2392F679-87FC-499D-99B9-A80C0E74C1D3}" srcId="{90864AE7-1C45-4CBD-A5E9-CF9C9D26AA1C}" destId="{48B485A5-1258-4193-B6F2-2C5F52510A65}" srcOrd="1" destOrd="0" parTransId="{4169A4A6-E0E0-40C0-B25D-43578B704F79}" sibTransId="{E7239877-D883-4CE5-B19E-D0797BE4BD5C}"/>
    <dgm:cxn modelId="{83FD0B8C-3420-454E-B1C5-D50D617C332E}" type="presOf" srcId="{38F5C8BA-9FA5-4A4B-88C0-29BFA1C18532}" destId="{18295DDA-53F6-4588-AD61-5B2564159388}" srcOrd="0" destOrd="0" presId="urn:microsoft.com/office/officeart/2005/8/layout/list1"/>
    <dgm:cxn modelId="{6A6CAB98-FA9A-4049-ACA8-2CA35F9180CF}" srcId="{0DD55B9E-AC25-4A2B-9DE0-856EEA9E6D04}" destId="{83BA7585-8BA1-4ECF-9D1D-6990F0343E5A}" srcOrd="0" destOrd="0" parTransId="{CFF09211-5E4C-4CFF-AFC5-20F6AA854D4B}" sibTransId="{B7494A51-3359-4783-82BA-45CAD1D81625}"/>
    <dgm:cxn modelId="{F16319AD-9883-4368-88EB-541A499A00C2}" type="presOf" srcId="{8083837D-E8C9-44C1-AE37-1F6A05E9B8D9}" destId="{A15CA909-0E44-4676-90FE-229C59D04FF9}" srcOrd="0" destOrd="0" presId="urn:microsoft.com/office/officeart/2005/8/layout/list1"/>
    <dgm:cxn modelId="{D0FE46B2-A77F-45A9-B3F7-CE69DEC5100D}" srcId="{90864AE7-1C45-4CBD-A5E9-CF9C9D26AA1C}" destId="{8083837D-E8C9-44C1-AE37-1F6A05E9B8D9}" srcOrd="0" destOrd="0" parTransId="{92E47260-29DC-4F7A-B7C6-4AB4D7FEC158}" sibTransId="{841F38D0-FECF-45D9-80BA-E3FDCBBA1527}"/>
    <dgm:cxn modelId="{ADEA60E5-A251-4731-ABF2-FC5E66869BCE}" srcId="{39A573C8-7EDF-4F96-8B03-747B6CC75B74}" destId="{0DD55B9E-AC25-4A2B-9DE0-856EEA9E6D04}" srcOrd="2" destOrd="0" parTransId="{7F42AB83-D3E3-4C9B-B200-3ADDFD1A4781}" sibTransId="{9788A4B7-FC45-4F99-9547-8C613BE91154}"/>
    <dgm:cxn modelId="{EA287CE7-E530-42C9-A439-4E2AC65D36B6}" type="presOf" srcId="{0DD55B9E-AC25-4A2B-9DE0-856EEA9E6D04}" destId="{AE691C30-CC7F-4719-B71D-A3F1FBF82641}" srcOrd="0" destOrd="0" presId="urn:microsoft.com/office/officeart/2005/8/layout/list1"/>
    <dgm:cxn modelId="{4014D0F4-126D-425C-8A53-E44B2AEDF3E9}" type="presOf" srcId="{90864AE7-1C45-4CBD-A5E9-CF9C9D26AA1C}" destId="{52B42EA5-ED34-4EFD-84E5-74F6801968C0}" srcOrd="0" destOrd="0" presId="urn:microsoft.com/office/officeart/2005/8/layout/list1"/>
    <dgm:cxn modelId="{D2D4FBBE-A594-4DDF-96D7-083863DAF3E8}" type="presParOf" srcId="{968949B4-9263-414C-8005-F34A85982A1B}" destId="{0B89D324-0160-47C1-9EC8-D3B4B08BFE9F}" srcOrd="0" destOrd="0" presId="urn:microsoft.com/office/officeart/2005/8/layout/list1"/>
    <dgm:cxn modelId="{211A3A9D-0394-4A1A-A73D-FB3D3B99E147}" type="presParOf" srcId="{0B89D324-0160-47C1-9EC8-D3B4B08BFE9F}" destId="{52B42EA5-ED34-4EFD-84E5-74F6801968C0}" srcOrd="0" destOrd="0" presId="urn:microsoft.com/office/officeart/2005/8/layout/list1"/>
    <dgm:cxn modelId="{8B101DA8-4450-4781-B54E-3B466E66A304}" type="presParOf" srcId="{0B89D324-0160-47C1-9EC8-D3B4B08BFE9F}" destId="{6C84F007-5E6F-4796-9B35-6CDA1335255A}" srcOrd="1" destOrd="0" presId="urn:microsoft.com/office/officeart/2005/8/layout/list1"/>
    <dgm:cxn modelId="{643ED37C-01BE-470E-94E5-20E7B70F7CD4}" type="presParOf" srcId="{968949B4-9263-414C-8005-F34A85982A1B}" destId="{280091D7-92A8-4BF4-B716-EC0E55877959}" srcOrd="1" destOrd="0" presId="urn:microsoft.com/office/officeart/2005/8/layout/list1"/>
    <dgm:cxn modelId="{CCA690E0-D5EE-47D3-8CDC-81C906B1ECE8}" type="presParOf" srcId="{968949B4-9263-414C-8005-F34A85982A1B}" destId="{A15CA909-0E44-4676-90FE-229C59D04FF9}" srcOrd="2" destOrd="0" presId="urn:microsoft.com/office/officeart/2005/8/layout/list1"/>
    <dgm:cxn modelId="{60DB72C1-043C-40BB-9A48-B8137E9FB78E}" type="presParOf" srcId="{968949B4-9263-414C-8005-F34A85982A1B}" destId="{A0046B8B-7D4C-4901-9350-B74BE6190355}" srcOrd="3" destOrd="0" presId="urn:microsoft.com/office/officeart/2005/8/layout/list1"/>
    <dgm:cxn modelId="{DCACF74D-A4B1-4B70-A311-36FE351BCF66}" type="presParOf" srcId="{968949B4-9263-414C-8005-F34A85982A1B}" destId="{35A45C65-0FF5-41E0-8649-A8178677EF5D}" srcOrd="4" destOrd="0" presId="urn:microsoft.com/office/officeart/2005/8/layout/list1"/>
    <dgm:cxn modelId="{4366C75C-B524-413C-95B0-EEB74CCA00A4}" type="presParOf" srcId="{35A45C65-0FF5-41E0-8649-A8178677EF5D}" destId="{1B497BD8-45E5-498D-902D-CC39ABC98A70}" srcOrd="0" destOrd="0" presId="urn:microsoft.com/office/officeart/2005/8/layout/list1"/>
    <dgm:cxn modelId="{B69D5BD1-DFF5-48A2-B87E-223482773705}" type="presParOf" srcId="{35A45C65-0FF5-41E0-8649-A8178677EF5D}" destId="{A36FBFBB-D8B5-41A6-8D7E-64F41365EFE9}" srcOrd="1" destOrd="0" presId="urn:microsoft.com/office/officeart/2005/8/layout/list1"/>
    <dgm:cxn modelId="{4F4B59D5-B1F4-46C7-8144-535A2CB42F3F}" type="presParOf" srcId="{968949B4-9263-414C-8005-F34A85982A1B}" destId="{E7CA0761-3E74-4CEC-819C-E8B8DBD51429}" srcOrd="5" destOrd="0" presId="urn:microsoft.com/office/officeart/2005/8/layout/list1"/>
    <dgm:cxn modelId="{AAB05518-B3F1-42BD-AC5C-0E491914AB6E}" type="presParOf" srcId="{968949B4-9263-414C-8005-F34A85982A1B}" destId="{18295DDA-53F6-4588-AD61-5B2564159388}" srcOrd="6" destOrd="0" presId="urn:microsoft.com/office/officeart/2005/8/layout/list1"/>
    <dgm:cxn modelId="{FE1F7D62-7DD5-4BBE-A3F2-ED3741E9F708}" type="presParOf" srcId="{968949B4-9263-414C-8005-F34A85982A1B}" destId="{FFAEBC8B-ED69-40A2-AB08-C1DB23ECD7A2}" srcOrd="7" destOrd="0" presId="urn:microsoft.com/office/officeart/2005/8/layout/list1"/>
    <dgm:cxn modelId="{733BC05C-3B03-4B13-9601-95E4EBB7C5D2}" type="presParOf" srcId="{968949B4-9263-414C-8005-F34A85982A1B}" destId="{227692F4-211A-4A80-AAFF-5973D9D58799}" srcOrd="8" destOrd="0" presId="urn:microsoft.com/office/officeart/2005/8/layout/list1"/>
    <dgm:cxn modelId="{8C1F875E-33E4-4EE3-B8D0-6843557EB2BD}" type="presParOf" srcId="{227692F4-211A-4A80-AAFF-5973D9D58799}" destId="{AE691C30-CC7F-4719-B71D-A3F1FBF82641}" srcOrd="0" destOrd="0" presId="urn:microsoft.com/office/officeart/2005/8/layout/list1"/>
    <dgm:cxn modelId="{D6EE8026-884B-4C5A-B8A4-7F0B2FAF8A25}" type="presParOf" srcId="{227692F4-211A-4A80-AAFF-5973D9D58799}" destId="{A51F3359-84BA-4A4F-8453-0B160A8AF981}" srcOrd="1" destOrd="0" presId="urn:microsoft.com/office/officeart/2005/8/layout/list1"/>
    <dgm:cxn modelId="{A371629D-C373-4978-8EAB-99E4C36AFCD1}" type="presParOf" srcId="{968949B4-9263-414C-8005-F34A85982A1B}" destId="{78DFCE3E-F8FE-4873-AB01-E1DBFA3CD0A6}" srcOrd="9" destOrd="0" presId="urn:microsoft.com/office/officeart/2005/8/layout/list1"/>
    <dgm:cxn modelId="{21669843-EECF-40E7-AF6A-E2660BD5EBFC}" type="presParOf" srcId="{968949B4-9263-414C-8005-F34A85982A1B}" destId="{D22D4DA3-9CF4-4CBE-9DEE-D5FE1312E03B}"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0B9F8AB-C96D-4093-A92C-6F367A67593F}" type="doc">
      <dgm:prSet loTypeId="urn:microsoft.com/office/officeart/2005/8/layout/list1" loCatId="list" qsTypeId="urn:microsoft.com/office/officeart/2005/8/quickstyle/simple1" qsCatId="simple" csTypeId="urn:microsoft.com/office/officeart/2005/8/colors/colorful1" csCatId="colorful"/>
      <dgm:spPr/>
      <dgm:t>
        <a:bodyPr/>
        <a:lstStyle/>
        <a:p>
          <a:endParaRPr lang="en-US"/>
        </a:p>
      </dgm:t>
    </dgm:pt>
    <dgm:pt modelId="{DA3BA4FC-AA83-4FB9-8F09-1C0355DEF53B}">
      <dgm:prSet custT="1"/>
      <dgm:spPr/>
      <dgm:t>
        <a:bodyPr/>
        <a:lstStyle/>
        <a:p>
          <a:r>
            <a:rPr lang="en-US" sz="1600" b="1" i="0">
              <a:latin typeface="Calibri" panose="020F0502020204030204" pitchFamily="34" charset="0"/>
              <a:cs typeface="Calibri" panose="020F0502020204030204" pitchFamily="34" charset="0"/>
            </a:rPr>
            <a:t>Limited Access to Fresh, Local Produce:</a:t>
          </a:r>
          <a:endParaRPr lang="en-US" sz="1600">
            <a:latin typeface="Calibri" panose="020F0502020204030204" pitchFamily="34" charset="0"/>
            <a:cs typeface="Calibri" panose="020F0502020204030204" pitchFamily="34" charset="0"/>
          </a:endParaRPr>
        </a:p>
      </dgm:t>
    </dgm:pt>
    <dgm:pt modelId="{E8F90557-8D34-44BD-A475-3FCFA1B78203}" type="parTrans" cxnId="{9C130244-FBFD-4407-BD2E-D29923894CFF}">
      <dgm:prSet/>
      <dgm:spPr/>
      <dgm:t>
        <a:bodyPr/>
        <a:lstStyle/>
        <a:p>
          <a:endParaRPr lang="en-US" sz="1600">
            <a:latin typeface="Calibri" panose="020F0502020204030204" pitchFamily="34" charset="0"/>
            <a:cs typeface="Calibri" panose="020F0502020204030204" pitchFamily="34" charset="0"/>
          </a:endParaRPr>
        </a:p>
      </dgm:t>
    </dgm:pt>
    <dgm:pt modelId="{644F9007-9A42-45AF-8531-30445B231C1B}" type="sibTrans" cxnId="{9C130244-FBFD-4407-BD2E-D29923894CFF}">
      <dgm:prSet/>
      <dgm:spPr/>
      <dgm:t>
        <a:bodyPr/>
        <a:lstStyle/>
        <a:p>
          <a:endParaRPr lang="en-US" sz="1600">
            <a:latin typeface="Calibri" panose="020F0502020204030204" pitchFamily="34" charset="0"/>
            <a:cs typeface="Calibri" panose="020F0502020204030204" pitchFamily="34" charset="0"/>
          </a:endParaRPr>
        </a:p>
      </dgm:t>
    </dgm:pt>
    <dgm:pt modelId="{020E5827-836D-46F2-97E4-D0510566E587}">
      <dgm:prSet custT="1"/>
      <dgm:spPr/>
      <dgm:t>
        <a:bodyPr/>
        <a:lstStyle/>
        <a:p>
          <a:r>
            <a:rPr lang="en-US" sz="1600" b="0" i="0">
              <a:latin typeface="Calibri" panose="020F0502020204030204" pitchFamily="34" charset="0"/>
              <a:cs typeface="Calibri" panose="020F0502020204030204" pitchFamily="34" charset="0"/>
            </a:rPr>
            <a:t>Consumers in urban areas often struggle to access fresh, locally sourced produce, relying instead on mass-produced alternatives from supermarkets with unknown origins and quality.</a:t>
          </a:r>
          <a:endParaRPr lang="en-US" sz="1600">
            <a:latin typeface="Calibri" panose="020F0502020204030204" pitchFamily="34" charset="0"/>
            <a:cs typeface="Calibri" panose="020F0502020204030204" pitchFamily="34" charset="0"/>
          </a:endParaRPr>
        </a:p>
      </dgm:t>
    </dgm:pt>
    <dgm:pt modelId="{075BF153-2F8C-4EF6-86A0-EE2F4012443A}" type="parTrans" cxnId="{27A0365C-BCBE-4133-9FA0-DF2CC4CDCD01}">
      <dgm:prSet/>
      <dgm:spPr/>
      <dgm:t>
        <a:bodyPr/>
        <a:lstStyle/>
        <a:p>
          <a:endParaRPr lang="en-US" sz="1600">
            <a:latin typeface="Calibri" panose="020F0502020204030204" pitchFamily="34" charset="0"/>
            <a:cs typeface="Calibri" panose="020F0502020204030204" pitchFamily="34" charset="0"/>
          </a:endParaRPr>
        </a:p>
      </dgm:t>
    </dgm:pt>
    <dgm:pt modelId="{8F984999-C569-401A-AD96-F779970EE79A}" type="sibTrans" cxnId="{27A0365C-BCBE-4133-9FA0-DF2CC4CDCD01}">
      <dgm:prSet/>
      <dgm:spPr/>
      <dgm:t>
        <a:bodyPr/>
        <a:lstStyle/>
        <a:p>
          <a:endParaRPr lang="en-US" sz="1600">
            <a:latin typeface="Calibri" panose="020F0502020204030204" pitchFamily="34" charset="0"/>
            <a:cs typeface="Calibri" panose="020F0502020204030204" pitchFamily="34" charset="0"/>
          </a:endParaRPr>
        </a:p>
      </dgm:t>
    </dgm:pt>
    <dgm:pt modelId="{7729FAE7-875C-44D5-9E3A-4195C99716CF}">
      <dgm:prSet custT="1"/>
      <dgm:spPr/>
      <dgm:t>
        <a:bodyPr/>
        <a:lstStyle/>
        <a:p>
          <a:r>
            <a:rPr lang="en-US" sz="1600" b="0" i="0" dirty="0">
              <a:latin typeface="Calibri" panose="020F0502020204030204" pitchFamily="34" charset="0"/>
              <a:cs typeface="Calibri" panose="020F0502020204030204" pitchFamily="34" charset="0"/>
            </a:rPr>
            <a:t>Lack of convenient options for purchasing directly from farmers makes it challenging for consumers to prioritize freshness and sustainability in their food choices.</a:t>
          </a:r>
          <a:endParaRPr lang="en-US" sz="1600" dirty="0">
            <a:latin typeface="Calibri" panose="020F0502020204030204" pitchFamily="34" charset="0"/>
            <a:cs typeface="Calibri" panose="020F0502020204030204" pitchFamily="34" charset="0"/>
          </a:endParaRPr>
        </a:p>
      </dgm:t>
    </dgm:pt>
    <dgm:pt modelId="{FBF1CF90-2A52-445E-AEB5-337C538775A1}" type="parTrans" cxnId="{3B0EFC98-0F1E-4AB0-8809-E64709C843C9}">
      <dgm:prSet/>
      <dgm:spPr/>
      <dgm:t>
        <a:bodyPr/>
        <a:lstStyle/>
        <a:p>
          <a:endParaRPr lang="en-US" sz="1600">
            <a:latin typeface="Calibri" panose="020F0502020204030204" pitchFamily="34" charset="0"/>
            <a:cs typeface="Calibri" panose="020F0502020204030204" pitchFamily="34" charset="0"/>
          </a:endParaRPr>
        </a:p>
      </dgm:t>
    </dgm:pt>
    <dgm:pt modelId="{1F22D173-B7A5-4943-9315-3C405E8CC934}" type="sibTrans" cxnId="{3B0EFC98-0F1E-4AB0-8809-E64709C843C9}">
      <dgm:prSet/>
      <dgm:spPr/>
      <dgm:t>
        <a:bodyPr/>
        <a:lstStyle/>
        <a:p>
          <a:endParaRPr lang="en-US" sz="1600">
            <a:latin typeface="Calibri" panose="020F0502020204030204" pitchFamily="34" charset="0"/>
            <a:cs typeface="Calibri" panose="020F0502020204030204" pitchFamily="34" charset="0"/>
          </a:endParaRPr>
        </a:p>
      </dgm:t>
    </dgm:pt>
    <dgm:pt modelId="{43B99699-E27A-47D0-A451-74BA8E874FCC}">
      <dgm:prSet custT="1"/>
      <dgm:spPr/>
      <dgm:t>
        <a:bodyPr/>
        <a:lstStyle/>
        <a:p>
          <a:r>
            <a:rPr lang="en-US" sz="1600" b="1" i="0">
              <a:latin typeface="Calibri" panose="020F0502020204030204" pitchFamily="34" charset="0"/>
              <a:cs typeface="Calibri" panose="020F0502020204030204" pitchFamily="34" charset="0"/>
            </a:rPr>
            <a:t>Lack of Transparency in Food Supply Chain:</a:t>
          </a:r>
          <a:endParaRPr lang="en-US" sz="1600">
            <a:latin typeface="Calibri" panose="020F0502020204030204" pitchFamily="34" charset="0"/>
            <a:cs typeface="Calibri" panose="020F0502020204030204" pitchFamily="34" charset="0"/>
          </a:endParaRPr>
        </a:p>
      </dgm:t>
    </dgm:pt>
    <dgm:pt modelId="{7FBC7CC2-B94D-4A60-AE4D-6DF3880B41A1}" type="parTrans" cxnId="{985E2D24-034E-4DE6-B0A6-81AD1AFB8724}">
      <dgm:prSet/>
      <dgm:spPr/>
      <dgm:t>
        <a:bodyPr/>
        <a:lstStyle/>
        <a:p>
          <a:endParaRPr lang="en-US" sz="1600">
            <a:latin typeface="Calibri" panose="020F0502020204030204" pitchFamily="34" charset="0"/>
            <a:cs typeface="Calibri" panose="020F0502020204030204" pitchFamily="34" charset="0"/>
          </a:endParaRPr>
        </a:p>
      </dgm:t>
    </dgm:pt>
    <dgm:pt modelId="{968C3164-6434-43EC-BA70-7B941709267D}" type="sibTrans" cxnId="{985E2D24-034E-4DE6-B0A6-81AD1AFB8724}">
      <dgm:prSet/>
      <dgm:spPr/>
      <dgm:t>
        <a:bodyPr/>
        <a:lstStyle/>
        <a:p>
          <a:endParaRPr lang="en-US" sz="1600">
            <a:latin typeface="Calibri" panose="020F0502020204030204" pitchFamily="34" charset="0"/>
            <a:cs typeface="Calibri" panose="020F0502020204030204" pitchFamily="34" charset="0"/>
          </a:endParaRPr>
        </a:p>
      </dgm:t>
    </dgm:pt>
    <dgm:pt modelId="{0952F147-DC18-4386-8A94-1D895EA9DFE7}">
      <dgm:prSet custT="1"/>
      <dgm:spPr/>
      <dgm:t>
        <a:bodyPr/>
        <a:lstStyle/>
        <a:p>
          <a:r>
            <a:rPr lang="en-US" sz="1600" b="0" i="0">
              <a:latin typeface="Calibri" panose="020F0502020204030204" pitchFamily="34" charset="0"/>
              <a:cs typeface="Calibri" panose="020F0502020204030204" pitchFamily="34" charset="0"/>
            </a:rPr>
            <a:t>Consumers are often disconnected from the sources of their food, leading to concerns about food safety, environmental impact, and ethical considerations.</a:t>
          </a:r>
          <a:endParaRPr lang="en-US" sz="1600">
            <a:latin typeface="Calibri" panose="020F0502020204030204" pitchFamily="34" charset="0"/>
            <a:cs typeface="Calibri" panose="020F0502020204030204" pitchFamily="34" charset="0"/>
          </a:endParaRPr>
        </a:p>
      </dgm:t>
    </dgm:pt>
    <dgm:pt modelId="{9AB66309-CFFE-4AB5-AFE8-8E4E43E0DDE2}" type="parTrans" cxnId="{E0E42EB4-52C5-46EF-BDBC-055C5417439F}">
      <dgm:prSet/>
      <dgm:spPr/>
      <dgm:t>
        <a:bodyPr/>
        <a:lstStyle/>
        <a:p>
          <a:endParaRPr lang="en-US" sz="1600">
            <a:latin typeface="Calibri" panose="020F0502020204030204" pitchFamily="34" charset="0"/>
            <a:cs typeface="Calibri" panose="020F0502020204030204" pitchFamily="34" charset="0"/>
          </a:endParaRPr>
        </a:p>
      </dgm:t>
    </dgm:pt>
    <dgm:pt modelId="{CDB89DA4-E1B9-4150-9A48-046D04F545FB}" type="sibTrans" cxnId="{E0E42EB4-52C5-46EF-BDBC-055C5417439F}">
      <dgm:prSet/>
      <dgm:spPr/>
      <dgm:t>
        <a:bodyPr/>
        <a:lstStyle/>
        <a:p>
          <a:endParaRPr lang="en-US" sz="1600">
            <a:latin typeface="Calibri" panose="020F0502020204030204" pitchFamily="34" charset="0"/>
            <a:cs typeface="Calibri" panose="020F0502020204030204" pitchFamily="34" charset="0"/>
          </a:endParaRPr>
        </a:p>
      </dgm:t>
    </dgm:pt>
    <dgm:pt modelId="{C4DFD41D-821B-453E-B5B2-6137D0E9D6E4}">
      <dgm:prSet custT="1"/>
      <dgm:spPr/>
      <dgm:t>
        <a:bodyPr/>
        <a:lstStyle/>
        <a:p>
          <a:r>
            <a:rPr lang="en-US" sz="1600" b="0" i="0">
              <a:latin typeface="Calibri" panose="020F0502020204030204" pitchFamily="34" charset="0"/>
              <a:cs typeface="Calibri" panose="020F0502020204030204" pitchFamily="34" charset="0"/>
            </a:rPr>
            <a:t>Limited information about farming practices, pesticide use, and product origins leaves consumers uncertain about the quality and sustainability of the food they consume.</a:t>
          </a:r>
          <a:endParaRPr lang="en-US" sz="1600">
            <a:latin typeface="Calibri" panose="020F0502020204030204" pitchFamily="34" charset="0"/>
            <a:cs typeface="Calibri" panose="020F0502020204030204" pitchFamily="34" charset="0"/>
          </a:endParaRPr>
        </a:p>
      </dgm:t>
    </dgm:pt>
    <dgm:pt modelId="{09CD1A86-C2F4-403A-9EA1-243002E61CCE}" type="parTrans" cxnId="{9798698F-5A32-4420-B1B5-580CF0B30C4A}">
      <dgm:prSet/>
      <dgm:spPr/>
      <dgm:t>
        <a:bodyPr/>
        <a:lstStyle/>
        <a:p>
          <a:endParaRPr lang="en-US" sz="1600">
            <a:latin typeface="Calibri" panose="020F0502020204030204" pitchFamily="34" charset="0"/>
            <a:cs typeface="Calibri" panose="020F0502020204030204" pitchFamily="34" charset="0"/>
          </a:endParaRPr>
        </a:p>
      </dgm:t>
    </dgm:pt>
    <dgm:pt modelId="{38014E5F-2A71-474D-B9DE-5F0EE4F78CCE}" type="sibTrans" cxnId="{9798698F-5A32-4420-B1B5-580CF0B30C4A}">
      <dgm:prSet/>
      <dgm:spPr/>
      <dgm:t>
        <a:bodyPr/>
        <a:lstStyle/>
        <a:p>
          <a:endParaRPr lang="en-US" sz="1600">
            <a:latin typeface="Calibri" panose="020F0502020204030204" pitchFamily="34" charset="0"/>
            <a:cs typeface="Calibri" panose="020F0502020204030204" pitchFamily="34" charset="0"/>
          </a:endParaRPr>
        </a:p>
      </dgm:t>
    </dgm:pt>
    <dgm:pt modelId="{9E7E15E7-3177-49C6-B7B3-2508CF4243B0}">
      <dgm:prSet custT="1"/>
      <dgm:spPr/>
      <dgm:t>
        <a:bodyPr/>
        <a:lstStyle/>
        <a:p>
          <a:r>
            <a:rPr lang="en-US" sz="1600" b="1" i="0">
              <a:latin typeface="Calibri" panose="020F0502020204030204" pitchFamily="34" charset="0"/>
              <a:cs typeface="Calibri" panose="020F0502020204030204" pitchFamily="34" charset="0"/>
            </a:rPr>
            <a:t>Limited Community Engagement:</a:t>
          </a:r>
          <a:endParaRPr lang="en-US" sz="1600">
            <a:latin typeface="Calibri" panose="020F0502020204030204" pitchFamily="34" charset="0"/>
            <a:cs typeface="Calibri" panose="020F0502020204030204" pitchFamily="34" charset="0"/>
          </a:endParaRPr>
        </a:p>
      </dgm:t>
    </dgm:pt>
    <dgm:pt modelId="{C874627C-7BA2-43C5-9CD2-3C0E13B00355}" type="parTrans" cxnId="{C9991305-5E60-4AFB-B930-F03943AA9678}">
      <dgm:prSet/>
      <dgm:spPr/>
      <dgm:t>
        <a:bodyPr/>
        <a:lstStyle/>
        <a:p>
          <a:endParaRPr lang="en-US" sz="1600">
            <a:latin typeface="Calibri" panose="020F0502020204030204" pitchFamily="34" charset="0"/>
            <a:cs typeface="Calibri" panose="020F0502020204030204" pitchFamily="34" charset="0"/>
          </a:endParaRPr>
        </a:p>
      </dgm:t>
    </dgm:pt>
    <dgm:pt modelId="{9236FE0B-7964-48ED-868E-CFC757799C32}" type="sibTrans" cxnId="{C9991305-5E60-4AFB-B930-F03943AA9678}">
      <dgm:prSet/>
      <dgm:spPr/>
      <dgm:t>
        <a:bodyPr/>
        <a:lstStyle/>
        <a:p>
          <a:endParaRPr lang="en-US" sz="1600">
            <a:latin typeface="Calibri" panose="020F0502020204030204" pitchFamily="34" charset="0"/>
            <a:cs typeface="Calibri" panose="020F0502020204030204" pitchFamily="34" charset="0"/>
          </a:endParaRPr>
        </a:p>
      </dgm:t>
    </dgm:pt>
    <dgm:pt modelId="{3D9519D3-27AA-4A68-91E0-84D167175DC0}">
      <dgm:prSet custT="1"/>
      <dgm:spPr/>
      <dgm:t>
        <a:bodyPr/>
        <a:lstStyle/>
        <a:p>
          <a:r>
            <a:rPr lang="en-US" sz="1600" b="0" i="0">
              <a:latin typeface="Calibri" panose="020F0502020204030204" pitchFamily="34" charset="0"/>
              <a:cs typeface="Calibri" panose="020F0502020204030204" pitchFamily="34" charset="0"/>
            </a:rPr>
            <a:t>Farmers and consumers lack opportunities to connect and engage with each other beyond transactional interactions, hindering the development of a sense of community and mutual support.</a:t>
          </a:r>
          <a:endParaRPr lang="en-US" sz="1600">
            <a:latin typeface="Calibri" panose="020F0502020204030204" pitchFamily="34" charset="0"/>
            <a:cs typeface="Calibri" panose="020F0502020204030204" pitchFamily="34" charset="0"/>
          </a:endParaRPr>
        </a:p>
      </dgm:t>
    </dgm:pt>
    <dgm:pt modelId="{569EBD38-53A6-44E4-8AD5-9802D36E0915}" type="parTrans" cxnId="{80993330-EE0B-44F9-9A01-CBE0A92D04F8}">
      <dgm:prSet/>
      <dgm:spPr/>
      <dgm:t>
        <a:bodyPr/>
        <a:lstStyle/>
        <a:p>
          <a:endParaRPr lang="en-US" sz="1600">
            <a:latin typeface="Calibri" panose="020F0502020204030204" pitchFamily="34" charset="0"/>
            <a:cs typeface="Calibri" panose="020F0502020204030204" pitchFamily="34" charset="0"/>
          </a:endParaRPr>
        </a:p>
      </dgm:t>
    </dgm:pt>
    <dgm:pt modelId="{5407CD9A-25D7-4E91-A1E9-53638A0E4925}" type="sibTrans" cxnId="{80993330-EE0B-44F9-9A01-CBE0A92D04F8}">
      <dgm:prSet/>
      <dgm:spPr/>
      <dgm:t>
        <a:bodyPr/>
        <a:lstStyle/>
        <a:p>
          <a:endParaRPr lang="en-US" sz="1600">
            <a:latin typeface="Calibri" panose="020F0502020204030204" pitchFamily="34" charset="0"/>
            <a:cs typeface="Calibri" panose="020F0502020204030204" pitchFamily="34" charset="0"/>
          </a:endParaRPr>
        </a:p>
      </dgm:t>
    </dgm:pt>
    <dgm:pt modelId="{85EFB120-170D-4A3A-85C1-1682FC583457}">
      <dgm:prSet custT="1"/>
      <dgm:spPr/>
      <dgm:t>
        <a:bodyPr/>
        <a:lstStyle/>
        <a:p>
          <a:r>
            <a:rPr lang="en-US" sz="1600" b="0" i="0">
              <a:latin typeface="Calibri" panose="020F0502020204030204" pitchFamily="34" charset="0"/>
              <a:cs typeface="Calibri" panose="020F0502020204030204" pitchFamily="34" charset="0"/>
            </a:rPr>
            <a:t>Absence of platforms for sharing knowledge, experiences, and resources limits collaboration and innovation in the agricultural sector.</a:t>
          </a:r>
          <a:endParaRPr lang="en-US" sz="1600">
            <a:latin typeface="Calibri" panose="020F0502020204030204" pitchFamily="34" charset="0"/>
            <a:cs typeface="Calibri" panose="020F0502020204030204" pitchFamily="34" charset="0"/>
          </a:endParaRPr>
        </a:p>
      </dgm:t>
    </dgm:pt>
    <dgm:pt modelId="{D9B16F32-C87D-45CC-A7AF-E7F6441DEBD8}" type="parTrans" cxnId="{3BDF4D09-6E9C-4A00-9D07-2BB2878341D1}">
      <dgm:prSet/>
      <dgm:spPr/>
      <dgm:t>
        <a:bodyPr/>
        <a:lstStyle/>
        <a:p>
          <a:endParaRPr lang="en-US" sz="1600">
            <a:latin typeface="Calibri" panose="020F0502020204030204" pitchFamily="34" charset="0"/>
            <a:cs typeface="Calibri" panose="020F0502020204030204" pitchFamily="34" charset="0"/>
          </a:endParaRPr>
        </a:p>
      </dgm:t>
    </dgm:pt>
    <dgm:pt modelId="{B3BBC0DE-006B-4728-A90A-F30784A2FF31}" type="sibTrans" cxnId="{3BDF4D09-6E9C-4A00-9D07-2BB2878341D1}">
      <dgm:prSet/>
      <dgm:spPr/>
      <dgm:t>
        <a:bodyPr/>
        <a:lstStyle/>
        <a:p>
          <a:endParaRPr lang="en-US" sz="1600">
            <a:latin typeface="Calibri" panose="020F0502020204030204" pitchFamily="34" charset="0"/>
            <a:cs typeface="Calibri" panose="020F0502020204030204" pitchFamily="34" charset="0"/>
          </a:endParaRPr>
        </a:p>
      </dgm:t>
    </dgm:pt>
    <dgm:pt modelId="{7DEF712E-7441-4407-8B73-0D95C1510A59}" type="pres">
      <dgm:prSet presAssocID="{D0B9F8AB-C96D-4093-A92C-6F367A67593F}" presName="linear" presStyleCnt="0">
        <dgm:presLayoutVars>
          <dgm:dir/>
          <dgm:animLvl val="lvl"/>
          <dgm:resizeHandles val="exact"/>
        </dgm:presLayoutVars>
      </dgm:prSet>
      <dgm:spPr/>
    </dgm:pt>
    <dgm:pt modelId="{A6190BD5-0ABC-4CCD-B005-24B88666D283}" type="pres">
      <dgm:prSet presAssocID="{DA3BA4FC-AA83-4FB9-8F09-1C0355DEF53B}" presName="parentLin" presStyleCnt="0"/>
      <dgm:spPr/>
    </dgm:pt>
    <dgm:pt modelId="{119AF8D3-9895-4431-BE5E-3C2CE04BF57B}" type="pres">
      <dgm:prSet presAssocID="{DA3BA4FC-AA83-4FB9-8F09-1C0355DEF53B}" presName="parentLeftMargin" presStyleLbl="node1" presStyleIdx="0" presStyleCnt="3"/>
      <dgm:spPr/>
    </dgm:pt>
    <dgm:pt modelId="{097EB4C0-2265-4B5B-8A81-21FCD44DB002}" type="pres">
      <dgm:prSet presAssocID="{DA3BA4FC-AA83-4FB9-8F09-1C0355DEF53B}" presName="parentText" presStyleLbl="node1" presStyleIdx="0" presStyleCnt="3">
        <dgm:presLayoutVars>
          <dgm:chMax val="0"/>
          <dgm:bulletEnabled val="1"/>
        </dgm:presLayoutVars>
      </dgm:prSet>
      <dgm:spPr/>
    </dgm:pt>
    <dgm:pt modelId="{E226F342-E87D-4144-B3A1-1BB665D7754E}" type="pres">
      <dgm:prSet presAssocID="{DA3BA4FC-AA83-4FB9-8F09-1C0355DEF53B}" presName="negativeSpace" presStyleCnt="0"/>
      <dgm:spPr/>
    </dgm:pt>
    <dgm:pt modelId="{3FC86C8D-9C62-4C6D-BC36-36D2D5BAD407}" type="pres">
      <dgm:prSet presAssocID="{DA3BA4FC-AA83-4FB9-8F09-1C0355DEF53B}" presName="childText" presStyleLbl="conFgAcc1" presStyleIdx="0" presStyleCnt="3">
        <dgm:presLayoutVars>
          <dgm:bulletEnabled val="1"/>
        </dgm:presLayoutVars>
      </dgm:prSet>
      <dgm:spPr/>
    </dgm:pt>
    <dgm:pt modelId="{BD023725-D7D5-4CB8-93F2-4F802FAD85A8}" type="pres">
      <dgm:prSet presAssocID="{644F9007-9A42-45AF-8531-30445B231C1B}" presName="spaceBetweenRectangles" presStyleCnt="0"/>
      <dgm:spPr/>
    </dgm:pt>
    <dgm:pt modelId="{ACFD8591-EA5E-461A-BD45-47E0AE69D042}" type="pres">
      <dgm:prSet presAssocID="{43B99699-E27A-47D0-A451-74BA8E874FCC}" presName="parentLin" presStyleCnt="0"/>
      <dgm:spPr/>
    </dgm:pt>
    <dgm:pt modelId="{F3E87C7C-64FA-43BC-AE61-D01071AAEAE9}" type="pres">
      <dgm:prSet presAssocID="{43B99699-E27A-47D0-A451-74BA8E874FCC}" presName="parentLeftMargin" presStyleLbl="node1" presStyleIdx="0" presStyleCnt="3"/>
      <dgm:spPr/>
    </dgm:pt>
    <dgm:pt modelId="{C74455F5-C2E2-43D2-837A-CE888FF5C26D}" type="pres">
      <dgm:prSet presAssocID="{43B99699-E27A-47D0-A451-74BA8E874FCC}" presName="parentText" presStyleLbl="node1" presStyleIdx="1" presStyleCnt="3">
        <dgm:presLayoutVars>
          <dgm:chMax val="0"/>
          <dgm:bulletEnabled val="1"/>
        </dgm:presLayoutVars>
      </dgm:prSet>
      <dgm:spPr/>
    </dgm:pt>
    <dgm:pt modelId="{A7F80EEB-FECC-4E03-8688-C8ABB899251C}" type="pres">
      <dgm:prSet presAssocID="{43B99699-E27A-47D0-A451-74BA8E874FCC}" presName="negativeSpace" presStyleCnt="0"/>
      <dgm:spPr/>
    </dgm:pt>
    <dgm:pt modelId="{BA6C9636-926C-43A9-BFA7-C5F53231CE3A}" type="pres">
      <dgm:prSet presAssocID="{43B99699-E27A-47D0-A451-74BA8E874FCC}" presName="childText" presStyleLbl="conFgAcc1" presStyleIdx="1" presStyleCnt="3">
        <dgm:presLayoutVars>
          <dgm:bulletEnabled val="1"/>
        </dgm:presLayoutVars>
      </dgm:prSet>
      <dgm:spPr/>
    </dgm:pt>
    <dgm:pt modelId="{927D10D0-7FDD-46D3-8DF7-05C18DC03A51}" type="pres">
      <dgm:prSet presAssocID="{968C3164-6434-43EC-BA70-7B941709267D}" presName="spaceBetweenRectangles" presStyleCnt="0"/>
      <dgm:spPr/>
    </dgm:pt>
    <dgm:pt modelId="{9F4935E6-E922-4266-9410-04B56674F4B0}" type="pres">
      <dgm:prSet presAssocID="{9E7E15E7-3177-49C6-B7B3-2508CF4243B0}" presName="parentLin" presStyleCnt="0"/>
      <dgm:spPr/>
    </dgm:pt>
    <dgm:pt modelId="{DF6DF9F6-FC07-4130-95D7-F0CDB462CC87}" type="pres">
      <dgm:prSet presAssocID="{9E7E15E7-3177-49C6-B7B3-2508CF4243B0}" presName="parentLeftMargin" presStyleLbl="node1" presStyleIdx="1" presStyleCnt="3"/>
      <dgm:spPr/>
    </dgm:pt>
    <dgm:pt modelId="{9A53315A-B5CD-48E0-8879-68C53B47048A}" type="pres">
      <dgm:prSet presAssocID="{9E7E15E7-3177-49C6-B7B3-2508CF4243B0}" presName="parentText" presStyleLbl="node1" presStyleIdx="2" presStyleCnt="3">
        <dgm:presLayoutVars>
          <dgm:chMax val="0"/>
          <dgm:bulletEnabled val="1"/>
        </dgm:presLayoutVars>
      </dgm:prSet>
      <dgm:spPr/>
    </dgm:pt>
    <dgm:pt modelId="{30EDF5ED-FCDD-4935-B1DD-F9751B667F17}" type="pres">
      <dgm:prSet presAssocID="{9E7E15E7-3177-49C6-B7B3-2508CF4243B0}" presName="negativeSpace" presStyleCnt="0"/>
      <dgm:spPr/>
    </dgm:pt>
    <dgm:pt modelId="{598518F7-D490-4BCD-96B8-9F0D7AA2E5ED}" type="pres">
      <dgm:prSet presAssocID="{9E7E15E7-3177-49C6-B7B3-2508CF4243B0}" presName="childText" presStyleLbl="conFgAcc1" presStyleIdx="2" presStyleCnt="3">
        <dgm:presLayoutVars>
          <dgm:bulletEnabled val="1"/>
        </dgm:presLayoutVars>
      </dgm:prSet>
      <dgm:spPr/>
    </dgm:pt>
  </dgm:ptLst>
  <dgm:cxnLst>
    <dgm:cxn modelId="{C9991305-5E60-4AFB-B930-F03943AA9678}" srcId="{D0B9F8AB-C96D-4093-A92C-6F367A67593F}" destId="{9E7E15E7-3177-49C6-B7B3-2508CF4243B0}" srcOrd="2" destOrd="0" parTransId="{C874627C-7BA2-43C5-9CD2-3C0E13B00355}" sibTransId="{9236FE0B-7964-48ED-868E-CFC757799C32}"/>
    <dgm:cxn modelId="{C56AF206-AB7D-4063-8D4B-647C531A9FE2}" type="presOf" srcId="{3D9519D3-27AA-4A68-91E0-84D167175DC0}" destId="{598518F7-D490-4BCD-96B8-9F0D7AA2E5ED}" srcOrd="0" destOrd="0" presId="urn:microsoft.com/office/officeart/2005/8/layout/list1"/>
    <dgm:cxn modelId="{3BDF4D09-6E9C-4A00-9D07-2BB2878341D1}" srcId="{9E7E15E7-3177-49C6-B7B3-2508CF4243B0}" destId="{85EFB120-170D-4A3A-85C1-1682FC583457}" srcOrd="1" destOrd="0" parTransId="{D9B16F32-C87D-45CC-A7AF-E7F6441DEBD8}" sibTransId="{B3BBC0DE-006B-4728-A90A-F30784A2FF31}"/>
    <dgm:cxn modelId="{985E2D24-034E-4DE6-B0A6-81AD1AFB8724}" srcId="{D0B9F8AB-C96D-4093-A92C-6F367A67593F}" destId="{43B99699-E27A-47D0-A451-74BA8E874FCC}" srcOrd="1" destOrd="0" parTransId="{7FBC7CC2-B94D-4A60-AE4D-6DF3880B41A1}" sibTransId="{968C3164-6434-43EC-BA70-7B941709267D}"/>
    <dgm:cxn modelId="{80993330-EE0B-44F9-9A01-CBE0A92D04F8}" srcId="{9E7E15E7-3177-49C6-B7B3-2508CF4243B0}" destId="{3D9519D3-27AA-4A68-91E0-84D167175DC0}" srcOrd="0" destOrd="0" parTransId="{569EBD38-53A6-44E4-8AD5-9802D36E0915}" sibTransId="{5407CD9A-25D7-4E91-A1E9-53638A0E4925}"/>
    <dgm:cxn modelId="{27A0365C-BCBE-4133-9FA0-DF2CC4CDCD01}" srcId="{DA3BA4FC-AA83-4FB9-8F09-1C0355DEF53B}" destId="{020E5827-836D-46F2-97E4-D0510566E587}" srcOrd="0" destOrd="0" parTransId="{075BF153-2F8C-4EF6-86A0-EE2F4012443A}" sibTransId="{8F984999-C569-401A-AD96-F779970EE79A}"/>
    <dgm:cxn modelId="{9C130244-FBFD-4407-BD2E-D29923894CFF}" srcId="{D0B9F8AB-C96D-4093-A92C-6F367A67593F}" destId="{DA3BA4FC-AA83-4FB9-8F09-1C0355DEF53B}" srcOrd="0" destOrd="0" parTransId="{E8F90557-8D34-44BD-A475-3FCFA1B78203}" sibTransId="{644F9007-9A42-45AF-8531-30445B231C1B}"/>
    <dgm:cxn modelId="{EF61AF4B-1AA0-4967-B64B-03E6AB4152D0}" type="presOf" srcId="{43B99699-E27A-47D0-A451-74BA8E874FCC}" destId="{F3E87C7C-64FA-43BC-AE61-D01071AAEAE9}" srcOrd="0" destOrd="0" presId="urn:microsoft.com/office/officeart/2005/8/layout/list1"/>
    <dgm:cxn modelId="{6C0C846D-5449-48B2-8D2F-9200B3185B81}" type="presOf" srcId="{C4DFD41D-821B-453E-B5B2-6137D0E9D6E4}" destId="{BA6C9636-926C-43A9-BFA7-C5F53231CE3A}" srcOrd="0" destOrd="1" presId="urn:microsoft.com/office/officeart/2005/8/layout/list1"/>
    <dgm:cxn modelId="{921F6154-58CC-4D11-80A3-5F79800A4EC1}" type="presOf" srcId="{D0B9F8AB-C96D-4093-A92C-6F367A67593F}" destId="{7DEF712E-7441-4407-8B73-0D95C1510A59}" srcOrd="0" destOrd="0" presId="urn:microsoft.com/office/officeart/2005/8/layout/list1"/>
    <dgm:cxn modelId="{69B6F07F-37C2-41FC-B4B0-8B9309CE898E}" type="presOf" srcId="{DA3BA4FC-AA83-4FB9-8F09-1C0355DEF53B}" destId="{097EB4C0-2265-4B5B-8A81-21FCD44DB002}" srcOrd="1" destOrd="0" presId="urn:microsoft.com/office/officeart/2005/8/layout/list1"/>
    <dgm:cxn modelId="{8F53C086-5622-46AD-B878-3215AA765C2F}" type="presOf" srcId="{7729FAE7-875C-44D5-9E3A-4195C99716CF}" destId="{3FC86C8D-9C62-4C6D-BC36-36D2D5BAD407}" srcOrd="0" destOrd="1" presId="urn:microsoft.com/office/officeart/2005/8/layout/list1"/>
    <dgm:cxn modelId="{9798698F-5A32-4420-B1B5-580CF0B30C4A}" srcId="{43B99699-E27A-47D0-A451-74BA8E874FCC}" destId="{C4DFD41D-821B-453E-B5B2-6137D0E9D6E4}" srcOrd="1" destOrd="0" parTransId="{09CD1A86-C2F4-403A-9EA1-243002E61CCE}" sibTransId="{38014E5F-2A71-474D-B9DE-5F0EE4F78CCE}"/>
    <dgm:cxn modelId="{3B0EFC98-0F1E-4AB0-8809-E64709C843C9}" srcId="{DA3BA4FC-AA83-4FB9-8F09-1C0355DEF53B}" destId="{7729FAE7-875C-44D5-9E3A-4195C99716CF}" srcOrd="1" destOrd="0" parTransId="{FBF1CF90-2A52-445E-AEB5-337C538775A1}" sibTransId="{1F22D173-B7A5-4943-9315-3C405E8CC934}"/>
    <dgm:cxn modelId="{B6AF09AC-5C41-4181-9B02-8F4B15CE2FEB}" type="presOf" srcId="{020E5827-836D-46F2-97E4-D0510566E587}" destId="{3FC86C8D-9C62-4C6D-BC36-36D2D5BAD407}" srcOrd="0" destOrd="0" presId="urn:microsoft.com/office/officeart/2005/8/layout/list1"/>
    <dgm:cxn modelId="{9A765BAC-B299-4BC8-909E-E368E4CFD4DE}" type="presOf" srcId="{9E7E15E7-3177-49C6-B7B3-2508CF4243B0}" destId="{9A53315A-B5CD-48E0-8879-68C53B47048A}" srcOrd="1" destOrd="0" presId="urn:microsoft.com/office/officeart/2005/8/layout/list1"/>
    <dgm:cxn modelId="{303E2DAE-5FD2-49E9-A55A-3113C2D954B2}" type="presOf" srcId="{85EFB120-170D-4A3A-85C1-1682FC583457}" destId="{598518F7-D490-4BCD-96B8-9F0D7AA2E5ED}" srcOrd="0" destOrd="1" presId="urn:microsoft.com/office/officeart/2005/8/layout/list1"/>
    <dgm:cxn modelId="{E0E42EB4-52C5-46EF-BDBC-055C5417439F}" srcId="{43B99699-E27A-47D0-A451-74BA8E874FCC}" destId="{0952F147-DC18-4386-8A94-1D895EA9DFE7}" srcOrd="0" destOrd="0" parTransId="{9AB66309-CFFE-4AB5-AFE8-8E4E43E0DDE2}" sibTransId="{CDB89DA4-E1B9-4150-9A48-046D04F545FB}"/>
    <dgm:cxn modelId="{82952CCD-7FF5-451E-ABB5-375428B60C1F}" type="presOf" srcId="{9E7E15E7-3177-49C6-B7B3-2508CF4243B0}" destId="{DF6DF9F6-FC07-4130-95D7-F0CDB462CC87}" srcOrd="0" destOrd="0" presId="urn:microsoft.com/office/officeart/2005/8/layout/list1"/>
    <dgm:cxn modelId="{D0B459E6-6BB5-4B11-851A-892A7070B2AA}" type="presOf" srcId="{0952F147-DC18-4386-8A94-1D895EA9DFE7}" destId="{BA6C9636-926C-43A9-BFA7-C5F53231CE3A}" srcOrd="0" destOrd="0" presId="urn:microsoft.com/office/officeart/2005/8/layout/list1"/>
    <dgm:cxn modelId="{6E081EF1-4D8E-48A7-ACD7-B0C04E44C982}" type="presOf" srcId="{DA3BA4FC-AA83-4FB9-8F09-1C0355DEF53B}" destId="{119AF8D3-9895-4431-BE5E-3C2CE04BF57B}" srcOrd="0" destOrd="0" presId="urn:microsoft.com/office/officeart/2005/8/layout/list1"/>
    <dgm:cxn modelId="{F6C4FBFB-5C4E-4651-9172-45A78F7FE063}" type="presOf" srcId="{43B99699-E27A-47D0-A451-74BA8E874FCC}" destId="{C74455F5-C2E2-43D2-837A-CE888FF5C26D}" srcOrd="1" destOrd="0" presId="urn:microsoft.com/office/officeart/2005/8/layout/list1"/>
    <dgm:cxn modelId="{E50B8D61-ABC1-4F20-AFA6-2867779E655F}" type="presParOf" srcId="{7DEF712E-7441-4407-8B73-0D95C1510A59}" destId="{A6190BD5-0ABC-4CCD-B005-24B88666D283}" srcOrd="0" destOrd="0" presId="urn:microsoft.com/office/officeart/2005/8/layout/list1"/>
    <dgm:cxn modelId="{10382454-70EE-48B2-95AC-0EE3101762AC}" type="presParOf" srcId="{A6190BD5-0ABC-4CCD-B005-24B88666D283}" destId="{119AF8D3-9895-4431-BE5E-3C2CE04BF57B}" srcOrd="0" destOrd="0" presId="urn:microsoft.com/office/officeart/2005/8/layout/list1"/>
    <dgm:cxn modelId="{EF6F8480-7F8F-4980-96D3-3D8F4095EE47}" type="presParOf" srcId="{A6190BD5-0ABC-4CCD-B005-24B88666D283}" destId="{097EB4C0-2265-4B5B-8A81-21FCD44DB002}" srcOrd="1" destOrd="0" presId="urn:microsoft.com/office/officeart/2005/8/layout/list1"/>
    <dgm:cxn modelId="{871EF6FB-379B-448E-A295-4C5DF28630AE}" type="presParOf" srcId="{7DEF712E-7441-4407-8B73-0D95C1510A59}" destId="{E226F342-E87D-4144-B3A1-1BB665D7754E}" srcOrd="1" destOrd="0" presId="urn:microsoft.com/office/officeart/2005/8/layout/list1"/>
    <dgm:cxn modelId="{DED2E299-711A-4DFA-8924-B978E6319F6F}" type="presParOf" srcId="{7DEF712E-7441-4407-8B73-0D95C1510A59}" destId="{3FC86C8D-9C62-4C6D-BC36-36D2D5BAD407}" srcOrd="2" destOrd="0" presId="urn:microsoft.com/office/officeart/2005/8/layout/list1"/>
    <dgm:cxn modelId="{D7F4177F-A43F-4FA3-AE71-ED5C3C120746}" type="presParOf" srcId="{7DEF712E-7441-4407-8B73-0D95C1510A59}" destId="{BD023725-D7D5-4CB8-93F2-4F802FAD85A8}" srcOrd="3" destOrd="0" presId="urn:microsoft.com/office/officeart/2005/8/layout/list1"/>
    <dgm:cxn modelId="{01BBD0AE-33C1-430E-AC0D-0E001FE8D8A3}" type="presParOf" srcId="{7DEF712E-7441-4407-8B73-0D95C1510A59}" destId="{ACFD8591-EA5E-461A-BD45-47E0AE69D042}" srcOrd="4" destOrd="0" presId="urn:microsoft.com/office/officeart/2005/8/layout/list1"/>
    <dgm:cxn modelId="{45986EB4-F4C9-4F45-9840-6AAD8CB8B112}" type="presParOf" srcId="{ACFD8591-EA5E-461A-BD45-47E0AE69D042}" destId="{F3E87C7C-64FA-43BC-AE61-D01071AAEAE9}" srcOrd="0" destOrd="0" presId="urn:microsoft.com/office/officeart/2005/8/layout/list1"/>
    <dgm:cxn modelId="{036B920F-356A-4313-B3EC-C730AA822BE1}" type="presParOf" srcId="{ACFD8591-EA5E-461A-BD45-47E0AE69D042}" destId="{C74455F5-C2E2-43D2-837A-CE888FF5C26D}" srcOrd="1" destOrd="0" presId="urn:microsoft.com/office/officeart/2005/8/layout/list1"/>
    <dgm:cxn modelId="{8622EB20-BE6F-4BAE-953B-53ED2F31A268}" type="presParOf" srcId="{7DEF712E-7441-4407-8B73-0D95C1510A59}" destId="{A7F80EEB-FECC-4E03-8688-C8ABB899251C}" srcOrd="5" destOrd="0" presId="urn:microsoft.com/office/officeart/2005/8/layout/list1"/>
    <dgm:cxn modelId="{B2F1AB09-8005-4396-94D2-A194372284B4}" type="presParOf" srcId="{7DEF712E-7441-4407-8B73-0D95C1510A59}" destId="{BA6C9636-926C-43A9-BFA7-C5F53231CE3A}" srcOrd="6" destOrd="0" presId="urn:microsoft.com/office/officeart/2005/8/layout/list1"/>
    <dgm:cxn modelId="{B0CBC5B3-EFD3-4E77-8A3B-1B47EA768EE7}" type="presParOf" srcId="{7DEF712E-7441-4407-8B73-0D95C1510A59}" destId="{927D10D0-7FDD-46D3-8DF7-05C18DC03A51}" srcOrd="7" destOrd="0" presId="urn:microsoft.com/office/officeart/2005/8/layout/list1"/>
    <dgm:cxn modelId="{1EB06256-43ED-462D-B206-70E584D9689D}" type="presParOf" srcId="{7DEF712E-7441-4407-8B73-0D95C1510A59}" destId="{9F4935E6-E922-4266-9410-04B56674F4B0}" srcOrd="8" destOrd="0" presId="urn:microsoft.com/office/officeart/2005/8/layout/list1"/>
    <dgm:cxn modelId="{C1C58F62-D8F3-4FCC-A01B-A7E50676F410}" type="presParOf" srcId="{9F4935E6-E922-4266-9410-04B56674F4B0}" destId="{DF6DF9F6-FC07-4130-95D7-F0CDB462CC87}" srcOrd="0" destOrd="0" presId="urn:microsoft.com/office/officeart/2005/8/layout/list1"/>
    <dgm:cxn modelId="{E634DA13-8975-45E5-9134-4A7242448CA0}" type="presParOf" srcId="{9F4935E6-E922-4266-9410-04B56674F4B0}" destId="{9A53315A-B5CD-48E0-8879-68C53B47048A}" srcOrd="1" destOrd="0" presId="urn:microsoft.com/office/officeart/2005/8/layout/list1"/>
    <dgm:cxn modelId="{08598847-C631-4959-AE54-82636D38E38E}" type="presParOf" srcId="{7DEF712E-7441-4407-8B73-0D95C1510A59}" destId="{30EDF5ED-FCDD-4935-B1DD-F9751B667F17}" srcOrd="9" destOrd="0" presId="urn:microsoft.com/office/officeart/2005/8/layout/list1"/>
    <dgm:cxn modelId="{961FA9A0-FD0D-4E1B-AABE-35ABEB9E180D}" type="presParOf" srcId="{7DEF712E-7441-4407-8B73-0D95C1510A59}" destId="{598518F7-D490-4BCD-96B8-9F0D7AA2E5ED}"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BB9A21F-522D-4D0F-BAA5-E3D766A0A26F}" type="doc">
      <dgm:prSet loTypeId="urn:microsoft.com/office/officeart/2008/layout/AlternatingHexagons" loCatId="list" qsTypeId="urn:microsoft.com/office/officeart/2005/8/quickstyle/simple1" qsCatId="simple" csTypeId="urn:microsoft.com/office/officeart/2005/8/colors/colorful3" csCatId="colorful" phldr="1"/>
      <dgm:spPr/>
      <dgm:t>
        <a:bodyPr/>
        <a:lstStyle/>
        <a:p>
          <a:endParaRPr lang="en-IN"/>
        </a:p>
      </dgm:t>
    </dgm:pt>
    <dgm:pt modelId="{AB3C66D9-41F9-41DF-8F7D-5FC96B85C19C}">
      <dgm:prSet phldrT="[Text]" custT="1"/>
      <dgm:spPr/>
      <dgm:t>
        <a:bodyPr/>
        <a:lstStyle/>
        <a:p>
          <a:r>
            <a:rPr lang="en-IN" sz="1400" b="1" dirty="0"/>
            <a:t>SWOT</a:t>
          </a:r>
        </a:p>
      </dgm:t>
    </dgm:pt>
    <dgm:pt modelId="{209D673F-BB65-4C5A-AA66-484207FD35A3}" type="parTrans" cxnId="{0E23D986-B4BC-4C44-B527-D0A64639DB22}">
      <dgm:prSet/>
      <dgm:spPr/>
      <dgm:t>
        <a:bodyPr/>
        <a:lstStyle/>
        <a:p>
          <a:endParaRPr lang="en-IN"/>
        </a:p>
      </dgm:t>
    </dgm:pt>
    <dgm:pt modelId="{0F63F83B-2370-4838-9B7D-4E5771F190E2}" type="sibTrans" cxnId="{0E23D986-B4BC-4C44-B527-D0A64639DB22}">
      <dgm:prSet custT="1"/>
      <dgm:spPr/>
      <dgm:t>
        <a:bodyPr/>
        <a:lstStyle/>
        <a:p>
          <a:r>
            <a:rPr lang="en-IN" sz="1400" b="1" dirty="0"/>
            <a:t>PERSONA</a:t>
          </a:r>
        </a:p>
        <a:p>
          <a:r>
            <a:rPr lang="en-IN" sz="1400" b="1" dirty="0"/>
            <a:t>CREATION</a:t>
          </a:r>
        </a:p>
      </dgm:t>
    </dgm:pt>
    <dgm:pt modelId="{75035FEC-5615-46FF-9F64-BCBBF4C00478}">
      <dgm:prSet phldrT="[Text]" custT="1"/>
      <dgm:spPr/>
      <dgm:t>
        <a:bodyPr/>
        <a:lstStyle/>
        <a:p>
          <a:r>
            <a:rPr lang="en-IN" sz="1400" b="1" dirty="0"/>
            <a:t>COMPETETIVE ANALYSIS</a:t>
          </a:r>
        </a:p>
      </dgm:t>
    </dgm:pt>
    <dgm:pt modelId="{B23500CB-69B5-4D83-8EA0-095763C28897}" type="parTrans" cxnId="{9B0ED94C-2BF1-461B-824D-8B3535497D7E}">
      <dgm:prSet/>
      <dgm:spPr/>
      <dgm:t>
        <a:bodyPr/>
        <a:lstStyle/>
        <a:p>
          <a:endParaRPr lang="en-IN"/>
        </a:p>
      </dgm:t>
    </dgm:pt>
    <dgm:pt modelId="{11D0B229-62BB-4540-87D5-E771227E2C04}" type="sibTrans" cxnId="{9B0ED94C-2BF1-461B-824D-8B3535497D7E}">
      <dgm:prSet custT="1"/>
      <dgm:spPr/>
      <dgm:t>
        <a:bodyPr/>
        <a:lstStyle/>
        <a:p>
          <a:r>
            <a:rPr lang="en-IN" sz="1400" b="1" dirty="0"/>
            <a:t>EMPATHY MAP ANALYSIS</a:t>
          </a:r>
        </a:p>
      </dgm:t>
    </dgm:pt>
    <dgm:pt modelId="{A6A0A0FA-C990-413D-8EB8-32BC01576A1C}">
      <dgm:prSet phldrT="[Text]" custT="1"/>
      <dgm:spPr/>
      <dgm:t>
        <a:bodyPr/>
        <a:lstStyle/>
        <a:p>
          <a:r>
            <a:rPr lang="en-IN" sz="1400" b="1" dirty="0"/>
            <a:t>AFFINITY MAPPING</a:t>
          </a:r>
        </a:p>
      </dgm:t>
    </dgm:pt>
    <dgm:pt modelId="{334BFAA8-36B2-4922-8FBD-A2AD14D402E3}" type="parTrans" cxnId="{9CE72E0A-38AB-4D95-B51C-6157E5F69461}">
      <dgm:prSet/>
      <dgm:spPr/>
      <dgm:t>
        <a:bodyPr/>
        <a:lstStyle/>
        <a:p>
          <a:endParaRPr lang="en-IN"/>
        </a:p>
      </dgm:t>
    </dgm:pt>
    <dgm:pt modelId="{45FE77BE-877B-458D-8A33-F5BE221FBE36}" type="sibTrans" cxnId="{9CE72E0A-38AB-4D95-B51C-6157E5F69461}">
      <dgm:prSet custT="1"/>
      <dgm:spPr/>
      <dgm:t>
        <a:bodyPr/>
        <a:lstStyle/>
        <a:p>
          <a:r>
            <a:rPr lang="en-IN" sz="1400" b="1" dirty="0"/>
            <a:t>CARD SORTING</a:t>
          </a:r>
        </a:p>
      </dgm:t>
    </dgm:pt>
    <dgm:pt modelId="{BFAA8BC2-7061-4EAE-A77C-767E8B327122}" type="pres">
      <dgm:prSet presAssocID="{5BB9A21F-522D-4D0F-BAA5-E3D766A0A26F}" presName="Name0" presStyleCnt="0">
        <dgm:presLayoutVars>
          <dgm:chMax/>
          <dgm:chPref/>
          <dgm:dir/>
          <dgm:animLvl val="lvl"/>
        </dgm:presLayoutVars>
      </dgm:prSet>
      <dgm:spPr/>
    </dgm:pt>
    <dgm:pt modelId="{FBF11AD3-567C-4F5B-9117-B47926FE7C7D}" type="pres">
      <dgm:prSet presAssocID="{AB3C66D9-41F9-41DF-8F7D-5FC96B85C19C}" presName="composite" presStyleCnt="0"/>
      <dgm:spPr/>
    </dgm:pt>
    <dgm:pt modelId="{6F9D5054-0326-4EEC-9A0B-5ABEC1D8F0BB}" type="pres">
      <dgm:prSet presAssocID="{AB3C66D9-41F9-41DF-8F7D-5FC96B85C19C}" presName="Parent1" presStyleLbl="node1" presStyleIdx="0" presStyleCnt="6" custScaleX="107008" custLinFactNeighborX="8294" custLinFactNeighborY="-113">
        <dgm:presLayoutVars>
          <dgm:chMax val="1"/>
          <dgm:chPref val="1"/>
          <dgm:bulletEnabled val="1"/>
        </dgm:presLayoutVars>
      </dgm:prSet>
      <dgm:spPr/>
    </dgm:pt>
    <dgm:pt modelId="{4736AC3D-701F-4FE9-8B5E-DD939C952955}" type="pres">
      <dgm:prSet presAssocID="{AB3C66D9-41F9-41DF-8F7D-5FC96B85C19C}" presName="Childtext1" presStyleLbl="revTx" presStyleIdx="0" presStyleCnt="3">
        <dgm:presLayoutVars>
          <dgm:chMax val="0"/>
          <dgm:chPref val="0"/>
          <dgm:bulletEnabled val="1"/>
        </dgm:presLayoutVars>
      </dgm:prSet>
      <dgm:spPr/>
    </dgm:pt>
    <dgm:pt modelId="{60EBBD05-6F34-4B87-87B5-A8C7EFE28D85}" type="pres">
      <dgm:prSet presAssocID="{AB3C66D9-41F9-41DF-8F7D-5FC96B85C19C}" presName="BalanceSpacing" presStyleCnt="0"/>
      <dgm:spPr/>
    </dgm:pt>
    <dgm:pt modelId="{33991A3D-F796-4DAA-B85B-6F07B66F7B5B}" type="pres">
      <dgm:prSet presAssocID="{AB3C66D9-41F9-41DF-8F7D-5FC96B85C19C}" presName="BalanceSpacing1" presStyleCnt="0"/>
      <dgm:spPr/>
    </dgm:pt>
    <dgm:pt modelId="{90A16C56-593E-47E0-AD90-7B694C52075E}" type="pres">
      <dgm:prSet presAssocID="{0F63F83B-2370-4838-9B7D-4E5771F190E2}" presName="Accent1Text" presStyleLbl="node1" presStyleIdx="1" presStyleCnt="6" custScaleX="107008" custLinFactNeighborX="1658"/>
      <dgm:spPr/>
    </dgm:pt>
    <dgm:pt modelId="{72BFA0D9-0CDE-4C38-A6B7-E442624C0413}" type="pres">
      <dgm:prSet presAssocID="{0F63F83B-2370-4838-9B7D-4E5771F190E2}" presName="spaceBetweenRectangles" presStyleCnt="0"/>
      <dgm:spPr/>
    </dgm:pt>
    <dgm:pt modelId="{8C98B916-6437-4362-86B5-20CAE64F0EEC}" type="pres">
      <dgm:prSet presAssocID="{75035FEC-5615-46FF-9F64-BCBBF4C00478}" presName="composite" presStyleCnt="0"/>
      <dgm:spPr/>
    </dgm:pt>
    <dgm:pt modelId="{8EDE923E-DD26-4459-A529-48EF000EC349}" type="pres">
      <dgm:prSet presAssocID="{75035FEC-5615-46FF-9F64-BCBBF4C00478}" presName="Parent1" presStyleLbl="node1" presStyleIdx="2" presStyleCnt="6" custScaleX="107008" custLinFactNeighborX="1658" custLinFactNeighborY="560">
        <dgm:presLayoutVars>
          <dgm:chMax val="1"/>
          <dgm:chPref val="1"/>
          <dgm:bulletEnabled val="1"/>
        </dgm:presLayoutVars>
      </dgm:prSet>
      <dgm:spPr/>
    </dgm:pt>
    <dgm:pt modelId="{975E43C3-0D6A-4F3A-976F-2885CE06CCB3}" type="pres">
      <dgm:prSet presAssocID="{75035FEC-5615-46FF-9F64-BCBBF4C00478}" presName="Childtext1" presStyleLbl="revTx" presStyleIdx="1" presStyleCnt="3">
        <dgm:presLayoutVars>
          <dgm:chMax val="0"/>
          <dgm:chPref val="0"/>
          <dgm:bulletEnabled val="1"/>
        </dgm:presLayoutVars>
      </dgm:prSet>
      <dgm:spPr/>
    </dgm:pt>
    <dgm:pt modelId="{836DC035-268E-46D1-A7CE-E1225DA34882}" type="pres">
      <dgm:prSet presAssocID="{75035FEC-5615-46FF-9F64-BCBBF4C00478}" presName="BalanceSpacing" presStyleCnt="0"/>
      <dgm:spPr/>
    </dgm:pt>
    <dgm:pt modelId="{E6121251-23D0-4758-9588-E6BB7986B7CE}" type="pres">
      <dgm:prSet presAssocID="{75035FEC-5615-46FF-9F64-BCBBF4C00478}" presName="BalanceSpacing1" presStyleCnt="0"/>
      <dgm:spPr/>
    </dgm:pt>
    <dgm:pt modelId="{8876C93C-362B-49E1-891D-F597B8D6F2FE}" type="pres">
      <dgm:prSet presAssocID="{11D0B229-62BB-4540-87D5-E771227E2C04}" presName="Accent1Text" presStyleLbl="node1" presStyleIdx="3" presStyleCnt="6" custScaleX="107008" custLinFactNeighborX="5807" custLinFactNeighborY="-955"/>
      <dgm:spPr/>
    </dgm:pt>
    <dgm:pt modelId="{2D943B3F-5E9A-4C5B-BAFD-070B98995363}" type="pres">
      <dgm:prSet presAssocID="{11D0B229-62BB-4540-87D5-E771227E2C04}" presName="spaceBetweenRectangles" presStyleCnt="0"/>
      <dgm:spPr/>
    </dgm:pt>
    <dgm:pt modelId="{5FC741F1-754F-4975-B052-2F5D2041CA34}" type="pres">
      <dgm:prSet presAssocID="{A6A0A0FA-C990-413D-8EB8-32BC01576A1C}" presName="composite" presStyleCnt="0"/>
      <dgm:spPr/>
    </dgm:pt>
    <dgm:pt modelId="{9C56D852-791E-4687-8D47-CDA4C73CFAF8}" type="pres">
      <dgm:prSet presAssocID="{A6A0A0FA-C990-413D-8EB8-32BC01576A1C}" presName="Parent1" presStyleLbl="node1" presStyleIdx="4" presStyleCnt="6" custScaleX="107008" custLinFactNeighborX="5807" custLinFactNeighborY="912">
        <dgm:presLayoutVars>
          <dgm:chMax val="1"/>
          <dgm:chPref val="1"/>
          <dgm:bulletEnabled val="1"/>
        </dgm:presLayoutVars>
      </dgm:prSet>
      <dgm:spPr/>
    </dgm:pt>
    <dgm:pt modelId="{A7054532-1D17-4EB1-919C-C1ED277F057A}" type="pres">
      <dgm:prSet presAssocID="{A6A0A0FA-C990-413D-8EB8-32BC01576A1C}" presName="Childtext1" presStyleLbl="revTx" presStyleIdx="2" presStyleCnt="3">
        <dgm:presLayoutVars>
          <dgm:chMax val="0"/>
          <dgm:chPref val="0"/>
          <dgm:bulletEnabled val="1"/>
        </dgm:presLayoutVars>
      </dgm:prSet>
      <dgm:spPr/>
    </dgm:pt>
    <dgm:pt modelId="{A549C70C-7281-47C3-B885-2BFAF601B98B}" type="pres">
      <dgm:prSet presAssocID="{A6A0A0FA-C990-413D-8EB8-32BC01576A1C}" presName="BalanceSpacing" presStyleCnt="0"/>
      <dgm:spPr/>
    </dgm:pt>
    <dgm:pt modelId="{592C731E-A177-4ADF-AFC9-4A02AA2B0DB3}" type="pres">
      <dgm:prSet presAssocID="{A6A0A0FA-C990-413D-8EB8-32BC01576A1C}" presName="BalanceSpacing1" presStyleCnt="0"/>
      <dgm:spPr/>
    </dgm:pt>
    <dgm:pt modelId="{7C8817F4-A761-4349-A9C6-16274B916DC5}" type="pres">
      <dgm:prSet presAssocID="{45FE77BE-877B-458D-8A33-F5BE221FBE36}" presName="Accent1Text" presStyleLbl="node1" presStyleIdx="5" presStyleCnt="6"/>
      <dgm:spPr/>
    </dgm:pt>
  </dgm:ptLst>
  <dgm:cxnLst>
    <dgm:cxn modelId="{27FA6205-AE45-4B66-A69B-E5EA87A7A2F7}" type="presOf" srcId="{11D0B229-62BB-4540-87D5-E771227E2C04}" destId="{8876C93C-362B-49E1-891D-F597B8D6F2FE}" srcOrd="0" destOrd="0" presId="urn:microsoft.com/office/officeart/2008/layout/AlternatingHexagons"/>
    <dgm:cxn modelId="{9CE72E0A-38AB-4D95-B51C-6157E5F69461}" srcId="{5BB9A21F-522D-4D0F-BAA5-E3D766A0A26F}" destId="{A6A0A0FA-C990-413D-8EB8-32BC01576A1C}" srcOrd="2" destOrd="0" parTransId="{334BFAA8-36B2-4922-8FBD-A2AD14D402E3}" sibTransId="{45FE77BE-877B-458D-8A33-F5BE221FBE36}"/>
    <dgm:cxn modelId="{C974FB65-C140-43D6-8939-B36DE6AFAEB2}" type="presOf" srcId="{0F63F83B-2370-4838-9B7D-4E5771F190E2}" destId="{90A16C56-593E-47E0-AD90-7B694C52075E}" srcOrd="0" destOrd="0" presId="urn:microsoft.com/office/officeart/2008/layout/AlternatingHexagons"/>
    <dgm:cxn modelId="{55AF4066-4B86-4EC8-B72E-9B3A3EC59432}" type="presOf" srcId="{75035FEC-5615-46FF-9F64-BCBBF4C00478}" destId="{8EDE923E-DD26-4459-A529-48EF000EC349}" srcOrd="0" destOrd="0" presId="urn:microsoft.com/office/officeart/2008/layout/AlternatingHexagons"/>
    <dgm:cxn modelId="{9FBE4B46-8CAA-4E17-83EA-4CF7639F934B}" type="presOf" srcId="{5BB9A21F-522D-4D0F-BAA5-E3D766A0A26F}" destId="{BFAA8BC2-7061-4EAE-A77C-767E8B327122}" srcOrd="0" destOrd="0" presId="urn:microsoft.com/office/officeart/2008/layout/AlternatingHexagons"/>
    <dgm:cxn modelId="{9B0ED94C-2BF1-461B-824D-8B3535497D7E}" srcId="{5BB9A21F-522D-4D0F-BAA5-E3D766A0A26F}" destId="{75035FEC-5615-46FF-9F64-BCBBF4C00478}" srcOrd="1" destOrd="0" parTransId="{B23500CB-69B5-4D83-8EA0-095763C28897}" sibTransId="{11D0B229-62BB-4540-87D5-E771227E2C04}"/>
    <dgm:cxn modelId="{D5AC2853-CC6D-43ED-AE6A-995878DCE40E}" type="presOf" srcId="{45FE77BE-877B-458D-8A33-F5BE221FBE36}" destId="{7C8817F4-A761-4349-A9C6-16274B916DC5}" srcOrd="0" destOrd="0" presId="urn:microsoft.com/office/officeart/2008/layout/AlternatingHexagons"/>
    <dgm:cxn modelId="{0E23D986-B4BC-4C44-B527-D0A64639DB22}" srcId="{5BB9A21F-522D-4D0F-BAA5-E3D766A0A26F}" destId="{AB3C66D9-41F9-41DF-8F7D-5FC96B85C19C}" srcOrd="0" destOrd="0" parTransId="{209D673F-BB65-4C5A-AA66-484207FD35A3}" sibTransId="{0F63F83B-2370-4838-9B7D-4E5771F190E2}"/>
    <dgm:cxn modelId="{4ABB0F9A-CF68-4B48-B118-A003A321ABBF}" type="presOf" srcId="{AB3C66D9-41F9-41DF-8F7D-5FC96B85C19C}" destId="{6F9D5054-0326-4EEC-9A0B-5ABEC1D8F0BB}" srcOrd="0" destOrd="0" presId="urn:microsoft.com/office/officeart/2008/layout/AlternatingHexagons"/>
    <dgm:cxn modelId="{A23632E0-64FE-471E-A151-61A2F457DFFB}" type="presOf" srcId="{A6A0A0FA-C990-413D-8EB8-32BC01576A1C}" destId="{9C56D852-791E-4687-8D47-CDA4C73CFAF8}" srcOrd="0" destOrd="0" presId="urn:microsoft.com/office/officeart/2008/layout/AlternatingHexagons"/>
    <dgm:cxn modelId="{593657D5-2195-4757-A96A-81427F927D4F}" type="presParOf" srcId="{BFAA8BC2-7061-4EAE-A77C-767E8B327122}" destId="{FBF11AD3-567C-4F5B-9117-B47926FE7C7D}" srcOrd="0" destOrd="0" presId="urn:microsoft.com/office/officeart/2008/layout/AlternatingHexagons"/>
    <dgm:cxn modelId="{6CF89C12-311E-4011-A0BD-1E3D20A9C744}" type="presParOf" srcId="{FBF11AD3-567C-4F5B-9117-B47926FE7C7D}" destId="{6F9D5054-0326-4EEC-9A0B-5ABEC1D8F0BB}" srcOrd="0" destOrd="0" presId="urn:microsoft.com/office/officeart/2008/layout/AlternatingHexagons"/>
    <dgm:cxn modelId="{0E62BD4D-18B3-4D8E-A2D9-BD7BFAA6B029}" type="presParOf" srcId="{FBF11AD3-567C-4F5B-9117-B47926FE7C7D}" destId="{4736AC3D-701F-4FE9-8B5E-DD939C952955}" srcOrd="1" destOrd="0" presId="urn:microsoft.com/office/officeart/2008/layout/AlternatingHexagons"/>
    <dgm:cxn modelId="{8E8A34D5-127B-4B92-B80B-0BB138105FAD}" type="presParOf" srcId="{FBF11AD3-567C-4F5B-9117-B47926FE7C7D}" destId="{60EBBD05-6F34-4B87-87B5-A8C7EFE28D85}" srcOrd="2" destOrd="0" presId="urn:microsoft.com/office/officeart/2008/layout/AlternatingHexagons"/>
    <dgm:cxn modelId="{CF0E7CA1-C68E-4877-B3D5-11CE25179796}" type="presParOf" srcId="{FBF11AD3-567C-4F5B-9117-B47926FE7C7D}" destId="{33991A3D-F796-4DAA-B85B-6F07B66F7B5B}" srcOrd="3" destOrd="0" presId="urn:microsoft.com/office/officeart/2008/layout/AlternatingHexagons"/>
    <dgm:cxn modelId="{D1D7637A-9B04-4817-A1D4-FAADE8BD49CA}" type="presParOf" srcId="{FBF11AD3-567C-4F5B-9117-B47926FE7C7D}" destId="{90A16C56-593E-47E0-AD90-7B694C52075E}" srcOrd="4" destOrd="0" presId="urn:microsoft.com/office/officeart/2008/layout/AlternatingHexagons"/>
    <dgm:cxn modelId="{73EF8BEB-D7B3-4509-9486-D7F340EBCC39}" type="presParOf" srcId="{BFAA8BC2-7061-4EAE-A77C-767E8B327122}" destId="{72BFA0D9-0CDE-4C38-A6B7-E442624C0413}" srcOrd="1" destOrd="0" presId="urn:microsoft.com/office/officeart/2008/layout/AlternatingHexagons"/>
    <dgm:cxn modelId="{74EE7A1D-8F9F-4FEA-83BA-F47530894440}" type="presParOf" srcId="{BFAA8BC2-7061-4EAE-A77C-767E8B327122}" destId="{8C98B916-6437-4362-86B5-20CAE64F0EEC}" srcOrd="2" destOrd="0" presId="urn:microsoft.com/office/officeart/2008/layout/AlternatingHexagons"/>
    <dgm:cxn modelId="{55274BC9-6533-4554-A8C2-50E799D051E0}" type="presParOf" srcId="{8C98B916-6437-4362-86B5-20CAE64F0EEC}" destId="{8EDE923E-DD26-4459-A529-48EF000EC349}" srcOrd="0" destOrd="0" presId="urn:microsoft.com/office/officeart/2008/layout/AlternatingHexagons"/>
    <dgm:cxn modelId="{EFCCE53E-B4FB-4109-83D1-13F535C3DBF5}" type="presParOf" srcId="{8C98B916-6437-4362-86B5-20CAE64F0EEC}" destId="{975E43C3-0D6A-4F3A-976F-2885CE06CCB3}" srcOrd="1" destOrd="0" presId="urn:microsoft.com/office/officeart/2008/layout/AlternatingHexagons"/>
    <dgm:cxn modelId="{9F24BE11-68CF-418D-BBC7-B8F6C5F114C0}" type="presParOf" srcId="{8C98B916-6437-4362-86B5-20CAE64F0EEC}" destId="{836DC035-268E-46D1-A7CE-E1225DA34882}" srcOrd="2" destOrd="0" presId="urn:microsoft.com/office/officeart/2008/layout/AlternatingHexagons"/>
    <dgm:cxn modelId="{F45A24EB-E693-422B-B877-572D0791CE95}" type="presParOf" srcId="{8C98B916-6437-4362-86B5-20CAE64F0EEC}" destId="{E6121251-23D0-4758-9588-E6BB7986B7CE}" srcOrd="3" destOrd="0" presId="urn:microsoft.com/office/officeart/2008/layout/AlternatingHexagons"/>
    <dgm:cxn modelId="{F11408F6-1BE5-4219-B93C-F9CBD03BDFF4}" type="presParOf" srcId="{8C98B916-6437-4362-86B5-20CAE64F0EEC}" destId="{8876C93C-362B-49E1-891D-F597B8D6F2FE}" srcOrd="4" destOrd="0" presId="urn:microsoft.com/office/officeart/2008/layout/AlternatingHexagons"/>
    <dgm:cxn modelId="{2ABF8D05-B91B-4573-B3E5-8E6ACE0D6A4A}" type="presParOf" srcId="{BFAA8BC2-7061-4EAE-A77C-767E8B327122}" destId="{2D943B3F-5E9A-4C5B-BAFD-070B98995363}" srcOrd="3" destOrd="0" presId="urn:microsoft.com/office/officeart/2008/layout/AlternatingHexagons"/>
    <dgm:cxn modelId="{970D7245-7D64-47E0-BFD0-CE81554D335A}" type="presParOf" srcId="{BFAA8BC2-7061-4EAE-A77C-767E8B327122}" destId="{5FC741F1-754F-4975-B052-2F5D2041CA34}" srcOrd="4" destOrd="0" presId="urn:microsoft.com/office/officeart/2008/layout/AlternatingHexagons"/>
    <dgm:cxn modelId="{E67BD07C-1E33-43E9-AD3D-1AFB3C06199F}" type="presParOf" srcId="{5FC741F1-754F-4975-B052-2F5D2041CA34}" destId="{9C56D852-791E-4687-8D47-CDA4C73CFAF8}" srcOrd="0" destOrd="0" presId="urn:microsoft.com/office/officeart/2008/layout/AlternatingHexagons"/>
    <dgm:cxn modelId="{ACE8F58C-08A4-40B1-8037-63D29F33A0A9}" type="presParOf" srcId="{5FC741F1-754F-4975-B052-2F5D2041CA34}" destId="{A7054532-1D17-4EB1-919C-C1ED277F057A}" srcOrd="1" destOrd="0" presId="urn:microsoft.com/office/officeart/2008/layout/AlternatingHexagons"/>
    <dgm:cxn modelId="{0F108F35-0C3D-4B21-B588-BDD23ED814C2}" type="presParOf" srcId="{5FC741F1-754F-4975-B052-2F5D2041CA34}" destId="{A549C70C-7281-47C3-B885-2BFAF601B98B}" srcOrd="2" destOrd="0" presId="urn:microsoft.com/office/officeart/2008/layout/AlternatingHexagons"/>
    <dgm:cxn modelId="{E1C82A0F-D687-4C16-855C-0EF901173592}" type="presParOf" srcId="{5FC741F1-754F-4975-B052-2F5D2041CA34}" destId="{592C731E-A177-4ADF-AFC9-4A02AA2B0DB3}" srcOrd="3" destOrd="0" presId="urn:microsoft.com/office/officeart/2008/layout/AlternatingHexagons"/>
    <dgm:cxn modelId="{F9D5C8E7-FFAC-47EB-8447-98698257C533}" type="presParOf" srcId="{5FC741F1-754F-4975-B052-2F5D2041CA34}" destId="{7C8817F4-A761-4349-A9C6-16274B916DC5}"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1F3108-7E55-463C-9D58-5AE1F9F5AB45}">
      <dsp:nvSpPr>
        <dsp:cNvPr id="0" name=""/>
        <dsp:cNvSpPr/>
      </dsp:nvSpPr>
      <dsp:spPr>
        <a:xfrm>
          <a:off x="1634836" y="2510"/>
          <a:ext cx="6539344" cy="726923"/>
        </a:xfrm>
        <a:prstGeom prst="rect">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6881" tIns="184639" rIns="126881" bIns="184639" numCol="1" spcCol="1270" anchor="ctr" anchorCtr="0">
          <a:noAutofit/>
        </a:bodyPr>
        <a:lstStyle/>
        <a:p>
          <a:pPr marL="0" lvl="0" indent="0" algn="l" defTabSz="622300">
            <a:lnSpc>
              <a:spcPct val="90000"/>
            </a:lnSpc>
            <a:spcBef>
              <a:spcPct val="0"/>
            </a:spcBef>
            <a:spcAft>
              <a:spcPct val="35000"/>
            </a:spcAft>
            <a:buNone/>
          </a:pPr>
          <a:r>
            <a:rPr lang="en-US" sz="1400" kern="1200" dirty="0">
              <a:latin typeface="Calibri" panose="020F0502020204030204" pitchFamily="34" charset="0"/>
              <a:cs typeface="Calibri" panose="020F0502020204030204" pitchFamily="34" charset="0"/>
            </a:rPr>
            <a:t>Increase Farmer Reach: Expand the market reach for small to medium-sized farmers by providing them with a platform to connect directly with consumers, thereby reducing dependence on traditional distribution channels and intermediaries.</a:t>
          </a:r>
        </a:p>
      </dsp:txBody>
      <dsp:txXfrm>
        <a:off x="1634836" y="2510"/>
        <a:ext cx="6539344" cy="726923"/>
      </dsp:txXfrm>
    </dsp:sp>
    <dsp:sp modelId="{F37C8370-94BD-4B69-96F1-519BAA40029D}">
      <dsp:nvSpPr>
        <dsp:cNvPr id="0" name=""/>
        <dsp:cNvSpPr/>
      </dsp:nvSpPr>
      <dsp:spPr>
        <a:xfrm>
          <a:off x="0" y="2510"/>
          <a:ext cx="1634836" cy="726923"/>
        </a:xfrm>
        <a:prstGeom prst="rect">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6510" tIns="71804" rIns="86510" bIns="71804" numCol="1" spcCol="1270" anchor="ctr" anchorCtr="0">
          <a:noAutofit/>
        </a:bodyPr>
        <a:lstStyle/>
        <a:p>
          <a:pPr marL="0" lvl="0" indent="0" algn="ctr"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Increase</a:t>
          </a:r>
        </a:p>
      </dsp:txBody>
      <dsp:txXfrm>
        <a:off x="0" y="2510"/>
        <a:ext cx="1634836" cy="726923"/>
      </dsp:txXfrm>
    </dsp:sp>
    <dsp:sp modelId="{BB6D33B6-2475-4147-B726-B14E9A9E29E0}">
      <dsp:nvSpPr>
        <dsp:cNvPr id="0" name=""/>
        <dsp:cNvSpPr/>
      </dsp:nvSpPr>
      <dsp:spPr>
        <a:xfrm>
          <a:off x="1634836" y="773049"/>
          <a:ext cx="6539344" cy="726923"/>
        </a:xfrm>
        <a:prstGeom prst="rect">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6881" tIns="184639" rIns="126881" bIns="184639" numCol="1" spcCol="1270" anchor="ctr" anchorCtr="0">
          <a:noAutofit/>
        </a:bodyPr>
        <a:lstStyle/>
        <a:p>
          <a:pPr marL="0" lvl="0" indent="0" algn="l"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Empower Farmers: Empower farmers to obtain fair prices for their produce and improve their economic viability by enabling them to sell their products directly to consumers through HarvestHub.</a:t>
          </a:r>
        </a:p>
      </dsp:txBody>
      <dsp:txXfrm>
        <a:off x="1634836" y="773049"/>
        <a:ext cx="6539344" cy="726923"/>
      </dsp:txXfrm>
    </dsp:sp>
    <dsp:sp modelId="{54B1E981-2FC6-4D90-B307-790C8C29F273}">
      <dsp:nvSpPr>
        <dsp:cNvPr id="0" name=""/>
        <dsp:cNvSpPr/>
      </dsp:nvSpPr>
      <dsp:spPr>
        <a:xfrm>
          <a:off x="0" y="773049"/>
          <a:ext cx="1634836" cy="726923"/>
        </a:xfrm>
        <a:prstGeom prst="rect">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6510" tIns="71804" rIns="86510" bIns="71804" numCol="1" spcCol="1270" anchor="ctr" anchorCtr="0">
          <a:noAutofit/>
        </a:bodyPr>
        <a:lstStyle/>
        <a:p>
          <a:pPr marL="0" lvl="0" indent="0" algn="ctr"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Empower</a:t>
          </a:r>
        </a:p>
      </dsp:txBody>
      <dsp:txXfrm>
        <a:off x="0" y="773049"/>
        <a:ext cx="1634836" cy="726923"/>
      </dsp:txXfrm>
    </dsp:sp>
    <dsp:sp modelId="{D1BA8D09-D2C4-487E-B7BE-379970EF650D}">
      <dsp:nvSpPr>
        <dsp:cNvPr id="0" name=""/>
        <dsp:cNvSpPr/>
      </dsp:nvSpPr>
      <dsp:spPr>
        <a:xfrm>
          <a:off x="1634836" y="1543588"/>
          <a:ext cx="6539344" cy="726923"/>
        </a:xfrm>
        <a:prstGeom prst="rect">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6881" tIns="184639" rIns="126881" bIns="184639" numCol="1" spcCol="1270" anchor="ctr" anchorCtr="0">
          <a:noAutofit/>
        </a:bodyPr>
        <a:lstStyle/>
        <a:p>
          <a:pPr marL="0" lvl="0" indent="0" algn="l" defTabSz="622300">
            <a:lnSpc>
              <a:spcPct val="90000"/>
            </a:lnSpc>
            <a:spcBef>
              <a:spcPct val="0"/>
            </a:spcBef>
            <a:spcAft>
              <a:spcPct val="35000"/>
            </a:spcAft>
            <a:buNone/>
          </a:pPr>
          <a:r>
            <a:rPr lang="en-US" sz="1400" kern="1200" dirty="0">
              <a:latin typeface="Calibri" panose="020F0502020204030204" pitchFamily="34" charset="0"/>
              <a:cs typeface="Calibri" panose="020F0502020204030204" pitchFamily="34" charset="0"/>
            </a:rPr>
            <a:t>Promote Sustainability: Promote sustainable agriculture practices by highlighting farmers who prioritize environmentally friendly farming methods such as organic farming, regenerative agriculture, and permaculture.</a:t>
          </a:r>
        </a:p>
      </dsp:txBody>
      <dsp:txXfrm>
        <a:off x="1634836" y="1543588"/>
        <a:ext cx="6539344" cy="726923"/>
      </dsp:txXfrm>
    </dsp:sp>
    <dsp:sp modelId="{727F859D-8A26-4BFE-9A49-4C369F8E6458}">
      <dsp:nvSpPr>
        <dsp:cNvPr id="0" name=""/>
        <dsp:cNvSpPr/>
      </dsp:nvSpPr>
      <dsp:spPr>
        <a:xfrm>
          <a:off x="0" y="1543588"/>
          <a:ext cx="1634836" cy="726923"/>
        </a:xfrm>
        <a:prstGeom prst="rect">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6510" tIns="71804" rIns="86510" bIns="71804" numCol="1" spcCol="1270" anchor="ctr" anchorCtr="0">
          <a:noAutofit/>
        </a:bodyPr>
        <a:lstStyle/>
        <a:p>
          <a:pPr marL="0" lvl="0" indent="0" algn="ctr"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Promote</a:t>
          </a:r>
        </a:p>
      </dsp:txBody>
      <dsp:txXfrm>
        <a:off x="0" y="1543588"/>
        <a:ext cx="1634836" cy="726923"/>
      </dsp:txXfrm>
    </dsp:sp>
    <dsp:sp modelId="{EC3CA583-D674-4831-9003-B5FDF3017B32}">
      <dsp:nvSpPr>
        <dsp:cNvPr id="0" name=""/>
        <dsp:cNvSpPr/>
      </dsp:nvSpPr>
      <dsp:spPr>
        <a:xfrm>
          <a:off x="1634836" y="2314128"/>
          <a:ext cx="6539344" cy="726923"/>
        </a:xfrm>
        <a:prstGeom prst="rect">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6881" tIns="184639" rIns="126881" bIns="184639" numCol="1" spcCol="1270" anchor="ctr" anchorCtr="0">
          <a:noAutofit/>
        </a:bodyPr>
        <a:lstStyle/>
        <a:p>
          <a:pPr marL="0" lvl="0" indent="0" algn="l" defTabSz="622300">
            <a:lnSpc>
              <a:spcPct val="90000"/>
            </a:lnSpc>
            <a:spcBef>
              <a:spcPct val="0"/>
            </a:spcBef>
            <a:spcAft>
              <a:spcPct val="35000"/>
            </a:spcAft>
            <a:buNone/>
          </a:pPr>
          <a:r>
            <a:rPr lang="en-US" sz="1400" kern="1200" dirty="0">
              <a:latin typeface="Calibri" panose="020F0502020204030204" pitchFamily="34" charset="0"/>
              <a:cs typeface="Calibri" panose="020F0502020204030204" pitchFamily="34" charset="0"/>
            </a:rPr>
            <a:t>Enhance Consumer Access: Provide consumers with convenient access to fresh, locally sourced produce, fostering healthier eating habits and supporting local agriculture.</a:t>
          </a:r>
        </a:p>
      </dsp:txBody>
      <dsp:txXfrm>
        <a:off x="1634836" y="2314128"/>
        <a:ext cx="6539344" cy="726923"/>
      </dsp:txXfrm>
    </dsp:sp>
    <dsp:sp modelId="{E1A8DE2E-B33E-4530-98B2-D657226CC1D5}">
      <dsp:nvSpPr>
        <dsp:cNvPr id="0" name=""/>
        <dsp:cNvSpPr/>
      </dsp:nvSpPr>
      <dsp:spPr>
        <a:xfrm>
          <a:off x="0" y="2314128"/>
          <a:ext cx="1634836" cy="726923"/>
        </a:xfrm>
        <a:prstGeom prst="rect">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6510" tIns="71804" rIns="86510" bIns="71804" numCol="1" spcCol="1270" anchor="ctr" anchorCtr="0">
          <a:noAutofit/>
        </a:bodyPr>
        <a:lstStyle/>
        <a:p>
          <a:pPr marL="0" lvl="0" indent="0" algn="ctr"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Enhance</a:t>
          </a:r>
        </a:p>
      </dsp:txBody>
      <dsp:txXfrm>
        <a:off x="0" y="2314128"/>
        <a:ext cx="1634836" cy="726923"/>
      </dsp:txXfrm>
    </dsp:sp>
    <dsp:sp modelId="{F5CB12CE-9FD8-4F16-9B61-953F91D7D4F7}">
      <dsp:nvSpPr>
        <dsp:cNvPr id="0" name=""/>
        <dsp:cNvSpPr/>
      </dsp:nvSpPr>
      <dsp:spPr>
        <a:xfrm>
          <a:off x="1634836" y="3084667"/>
          <a:ext cx="6539344" cy="726923"/>
        </a:xfrm>
        <a:prstGeom prst="rect">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6881" tIns="184639" rIns="126881" bIns="184639" numCol="1" spcCol="1270" anchor="ctr" anchorCtr="0">
          <a:noAutofit/>
        </a:bodyPr>
        <a:lstStyle/>
        <a:p>
          <a:pPr marL="0" lvl="0" indent="0" algn="l"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Facilitate Transparency: Foster transparency in the food supply chain by providing consumers with detailed information about the origin, farming practices, and nutritional value of the products available on HarvestHub.</a:t>
          </a:r>
        </a:p>
      </dsp:txBody>
      <dsp:txXfrm>
        <a:off x="1634836" y="3084667"/>
        <a:ext cx="6539344" cy="726923"/>
      </dsp:txXfrm>
    </dsp:sp>
    <dsp:sp modelId="{88BA8B0C-CE18-44DD-AC02-9EB4B8780FF0}">
      <dsp:nvSpPr>
        <dsp:cNvPr id="0" name=""/>
        <dsp:cNvSpPr/>
      </dsp:nvSpPr>
      <dsp:spPr>
        <a:xfrm>
          <a:off x="0" y="3084667"/>
          <a:ext cx="1634836" cy="726923"/>
        </a:xfrm>
        <a:prstGeom prst="rect">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6510" tIns="71804" rIns="86510" bIns="71804" numCol="1" spcCol="1270" anchor="ctr" anchorCtr="0">
          <a:noAutofit/>
        </a:bodyPr>
        <a:lstStyle/>
        <a:p>
          <a:pPr marL="0" lvl="0" indent="0" algn="ctr"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Facilitate</a:t>
          </a:r>
        </a:p>
      </dsp:txBody>
      <dsp:txXfrm>
        <a:off x="0" y="3084667"/>
        <a:ext cx="1634836" cy="726923"/>
      </dsp:txXfrm>
    </dsp:sp>
    <dsp:sp modelId="{30D928D9-04AA-4091-9B16-4315A050ED11}">
      <dsp:nvSpPr>
        <dsp:cNvPr id="0" name=""/>
        <dsp:cNvSpPr/>
      </dsp:nvSpPr>
      <dsp:spPr>
        <a:xfrm>
          <a:off x="1634836" y="3855206"/>
          <a:ext cx="6539344" cy="726923"/>
        </a:xfrm>
        <a:prstGeom prst="rect">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6881" tIns="184639" rIns="126881" bIns="184639" numCol="1" spcCol="1270" anchor="ctr" anchorCtr="0">
          <a:noAutofit/>
        </a:bodyPr>
        <a:lstStyle/>
        <a:p>
          <a:pPr marL="0" lvl="0" indent="0" algn="l"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Educate Consumers: Educate consumers about the benefits of buying directly from farmers, seasonal produce availability, and sustainable food choices through educational resources and informative content on the platform.</a:t>
          </a:r>
        </a:p>
      </dsp:txBody>
      <dsp:txXfrm>
        <a:off x="1634836" y="3855206"/>
        <a:ext cx="6539344" cy="726923"/>
      </dsp:txXfrm>
    </dsp:sp>
    <dsp:sp modelId="{11ED272A-F93A-4941-9B43-9ECC084DEF6D}">
      <dsp:nvSpPr>
        <dsp:cNvPr id="0" name=""/>
        <dsp:cNvSpPr/>
      </dsp:nvSpPr>
      <dsp:spPr>
        <a:xfrm>
          <a:off x="0" y="3855206"/>
          <a:ext cx="1634836" cy="726923"/>
        </a:xfrm>
        <a:prstGeom prst="rect">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6510" tIns="71804" rIns="86510" bIns="71804" numCol="1" spcCol="1270" anchor="ctr" anchorCtr="0">
          <a:noAutofit/>
        </a:bodyPr>
        <a:lstStyle/>
        <a:p>
          <a:pPr marL="0" lvl="0" indent="0" algn="ctr"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Educate</a:t>
          </a:r>
        </a:p>
      </dsp:txBody>
      <dsp:txXfrm>
        <a:off x="0" y="3855206"/>
        <a:ext cx="1634836" cy="726923"/>
      </dsp:txXfrm>
    </dsp:sp>
    <dsp:sp modelId="{C4BAE9D8-173F-4B98-B68E-3D9B63EB2D57}">
      <dsp:nvSpPr>
        <dsp:cNvPr id="0" name=""/>
        <dsp:cNvSpPr/>
      </dsp:nvSpPr>
      <dsp:spPr>
        <a:xfrm>
          <a:off x="1634836" y="4625745"/>
          <a:ext cx="6539344" cy="726923"/>
        </a:xfrm>
        <a:prstGeom prst="rect">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6881" tIns="184639" rIns="126881" bIns="184639" numCol="1" spcCol="1270" anchor="ctr" anchorCtr="0">
          <a:noAutofit/>
        </a:bodyPr>
        <a:lstStyle/>
        <a:p>
          <a:pPr marL="0" lvl="0" indent="0" algn="l"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Build Community: Foster a sense of community among farmers and consumers by providing interactive features such as forums, events, and recipe sharing, encouraging dialogue, knowledge exchange, and mutual support.</a:t>
          </a:r>
        </a:p>
      </dsp:txBody>
      <dsp:txXfrm>
        <a:off x="1634836" y="4625745"/>
        <a:ext cx="6539344" cy="726923"/>
      </dsp:txXfrm>
    </dsp:sp>
    <dsp:sp modelId="{58A8F6E1-B133-4CC9-A87F-CF3E9202262D}">
      <dsp:nvSpPr>
        <dsp:cNvPr id="0" name=""/>
        <dsp:cNvSpPr/>
      </dsp:nvSpPr>
      <dsp:spPr>
        <a:xfrm>
          <a:off x="0" y="4625745"/>
          <a:ext cx="1634836" cy="726923"/>
        </a:xfrm>
        <a:prstGeom prst="rect">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6510" tIns="71804" rIns="86510" bIns="71804" numCol="1" spcCol="1270" anchor="ctr" anchorCtr="0">
          <a:noAutofit/>
        </a:bodyPr>
        <a:lstStyle/>
        <a:p>
          <a:pPr marL="0" lvl="0" indent="0" algn="ctr" defTabSz="622300">
            <a:lnSpc>
              <a:spcPct val="90000"/>
            </a:lnSpc>
            <a:spcBef>
              <a:spcPct val="0"/>
            </a:spcBef>
            <a:spcAft>
              <a:spcPct val="35000"/>
            </a:spcAft>
            <a:buNone/>
          </a:pPr>
          <a:r>
            <a:rPr lang="en-US" sz="1400" kern="1200">
              <a:latin typeface="Calibri" panose="020F0502020204030204" pitchFamily="34" charset="0"/>
              <a:cs typeface="Calibri" panose="020F0502020204030204" pitchFamily="34" charset="0"/>
            </a:rPr>
            <a:t>Build</a:t>
          </a:r>
        </a:p>
      </dsp:txBody>
      <dsp:txXfrm>
        <a:off x="0" y="4625745"/>
        <a:ext cx="1634836" cy="7269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14EE02-4CE4-418D-824C-D26B9EE7BBBE}">
      <dsp:nvSpPr>
        <dsp:cNvPr id="0" name=""/>
        <dsp:cNvSpPr/>
      </dsp:nvSpPr>
      <dsp:spPr>
        <a:xfrm>
          <a:off x="518" y="1698"/>
          <a:ext cx="4514519" cy="1541999"/>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N" sz="4200" kern="1200" dirty="0"/>
            <a:t>Navigate through App</a:t>
          </a:r>
        </a:p>
      </dsp:txBody>
      <dsp:txXfrm>
        <a:off x="45682" y="46862"/>
        <a:ext cx="4424191" cy="1451671"/>
      </dsp:txXfrm>
    </dsp:sp>
    <dsp:sp modelId="{4FAB9E43-5810-4A73-BE74-FAED7A5CEC7C}">
      <dsp:nvSpPr>
        <dsp:cNvPr id="0" name=""/>
        <dsp:cNvSpPr/>
      </dsp:nvSpPr>
      <dsp:spPr>
        <a:xfrm>
          <a:off x="518" y="1625066"/>
          <a:ext cx="2949024" cy="1541999"/>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dirty="0"/>
            <a:t>Step-by-Step</a:t>
          </a:r>
        </a:p>
      </dsp:txBody>
      <dsp:txXfrm>
        <a:off x="45682" y="1670230"/>
        <a:ext cx="2858696" cy="1451671"/>
      </dsp:txXfrm>
    </dsp:sp>
    <dsp:sp modelId="{14126BF9-BD4F-4B30-818B-251543847E7E}">
      <dsp:nvSpPr>
        <dsp:cNvPr id="0" name=""/>
        <dsp:cNvSpPr/>
      </dsp:nvSpPr>
      <dsp:spPr>
        <a:xfrm>
          <a:off x="518" y="3248434"/>
          <a:ext cx="1444184" cy="1541999"/>
        </a:xfrm>
        <a:prstGeom prst="roundRect">
          <a:avLst>
            <a:gd name="adj" fmla="val 10000"/>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dirty="0"/>
            <a:t>Confident</a:t>
          </a:r>
        </a:p>
      </dsp:txBody>
      <dsp:txXfrm>
        <a:off x="42817" y="3290733"/>
        <a:ext cx="1359586" cy="1457401"/>
      </dsp:txXfrm>
    </dsp:sp>
    <dsp:sp modelId="{1433D626-6F6A-4080-ADF3-1A501C4C2C1B}">
      <dsp:nvSpPr>
        <dsp:cNvPr id="0" name=""/>
        <dsp:cNvSpPr/>
      </dsp:nvSpPr>
      <dsp:spPr>
        <a:xfrm>
          <a:off x="1505358" y="3248434"/>
          <a:ext cx="1444184" cy="1541999"/>
        </a:xfrm>
        <a:prstGeom prst="roundRect">
          <a:avLst>
            <a:gd name="adj" fmla="val 10000"/>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dirty="0"/>
            <a:t>Trust</a:t>
          </a:r>
        </a:p>
      </dsp:txBody>
      <dsp:txXfrm>
        <a:off x="1547657" y="3290733"/>
        <a:ext cx="1359586" cy="1457401"/>
      </dsp:txXfrm>
    </dsp:sp>
    <dsp:sp modelId="{1BE0823C-3F28-4C6F-9362-084ED683A865}">
      <dsp:nvSpPr>
        <dsp:cNvPr id="0" name=""/>
        <dsp:cNvSpPr/>
      </dsp:nvSpPr>
      <dsp:spPr>
        <a:xfrm>
          <a:off x="3070853" y="1625066"/>
          <a:ext cx="1444184" cy="1541999"/>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dirty="0"/>
            <a:t>Experience Smoother</a:t>
          </a:r>
        </a:p>
      </dsp:txBody>
      <dsp:txXfrm>
        <a:off x="3113152" y="1667365"/>
        <a:ext cx="1359586" cy="1457401"/>
      </dsp:txXfrm>
    </dsp:sp>
    <dsp:sp modelId="{F4C4EF3E-A6DB-4970-9745-9C2B79715C88}">
      <dsp:nvSpPr>
        <dsp:cNvPr id="0" name=""/>
        <dsp:cNvSpPr/>
      </dsp:nvSpPr>
      <dsp:spPr>
        <a:xfrm>
          <a:off x="3070853" y="3248434"/>
          <a:ext cx="1444184" cy="1541999"/>
        </a:xfrm>
        <a:prstGeom prst="roundRect">
          <a:avLst>
            <a:gd name="adj" fmla="val 10000"/>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dirty="0"/>
            <a:t>Loyalty </a:t>
          </a:r>
        </a:p>
      </dsp:txBody>
      <dsp:txXfrm>
        <a:off x="3113152" y="3290733"/>
        <a:ext cx="1359586" cy="145740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FA28B4-7D23-46D6-A25A-21891642CB05}">
      <dsp:nvSpPr>
        <dsp:cNvPr id="0" name=""/>
        <dsp:cNvSpPr/>
      </dsp:nvSpPr>
      <dsp:spPr>
        <a:xfrm>
          <a:off x="0" y="5900"/>
          <a:ext cx="8596312" cy="749690"/>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6F7378F-C0DC-4C61-BAEF-53E3813A7B05}">
      <dsp:nvSpPr>
        <dsp:cNvPr id="0" name=""/>
        <dsp:cNvSpPr/>
      </dsp:nvSpPr>
      <dsp:spPr>
        <a:xfrm>
          <a:off x="226781" y="174580"/>
          <a:ext cx="412732" cy="41232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80D4CF7-A43E-440B-BB8B-0451986D102A}">
      <dsp:nvSpPr>
        <dsp:cNvPr id="0" name=""/>
        <dsp:cNvSpPr/>
      </dsp:nvSpPr>
      <dsp:spPr>
        <a:xfrm>
          <a:off x="866295" y="5900"/>
          <a:ext cx="7716675" cy="773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822" tIns="81822" rIns="81822" bIns="81822" numCol="1" spcCol="1270" anchor="ctr" anchorCtr="0">
          <a:noAutofit/>
        </a:bodyPr>
        <a:lstStyle/>
        <a:p>
          <a:pPr marL="0" lvl="0" indent="0" algn="l" defTabSz="622300">
            <a:lnSpc>
              <a:spcPct val="100000"/>
            </a:lnSpc>
            <a:spcBef>
              <a:spcPct val="0"/>
            </a:spcBef>
            <a:spcAft>
              <a:spcPct val="35000"/>
            </a:spcAft>
            <a:buNone/>
          </a:pPr>
          <a:r>
            <a:rPr lang="en-US" sz="1400" b="1" i="0" kern="1200" dirty="0"/>
            <a:t>Direct Farmer-to-Consumer Marketplace:</a:t>
          </a:r>
          <a:r>
            <a:rPr lang="en-US" sz="1400" b="0" i="0" kern="1200" dirty="0"/>
            <a:t> A user-friendly platform where farmers can create profiles, list their produce, and connect directly with consumers.</a:t>
          </a:r>
          <a:endParaRPr lang="en-US" sz="1400" kern="1200" dirty="0"/>
        </a:p>
      </dsp:txBody>
      <dsp:txXfrm>
        <a:off x="866295" y="5900"/>
        <a:ext cx="7716675" cy="773118"/>
      </dsp:txXfrm>
    </dsp:sp>
    <dsp:sp modelId="{490DA465-36FA-467A-A3A7-D58D3582291C}">
      <dsp:nvSpPr>
        <dsp:cNvPr id="0" name=""/>
        <dsp:cNvSpPr/>
      </dsp:nvSpPr>
      <dsp:spPr>
        <a:xfrm>
          <a:off x="0" y="972297"/>
          <a:ext cx="8596312" cy="749690"/>
        </a:xfrm>
        <a:prstGeom prst="roundRect">
          <a:avLst>
            <a:gd name="adj" fmla="val 10000"/>
          </a:avLst>
        </a:prstGeom>
        <a:solidFill>
          <a:schemeClr val="accent2">
            <a:hueOff val="-741071"/>
            <a:satOff val="3550"/>
            <a:lumOff val="3284"/>
            <a:alphaOff val="0"/>
          </a:schemeClr>
        </a:solidFill>
        <a:ln>
          <a:noFill/>
        </a:ln>
        <a:effectLst/>
      </dsp:spPr>
      <dsp:style>
        <a:lnRef idx="0">
          <a:scrgbClr r="0" g="0" b="0"/>
        </a:lnRef>
        <a:fillRef idx="1">
          <a:scrgbClr r="0" g="0" b="0"/>
        </a:fillRef>
        <a:effectRef idx="0">
          <a:scrgbClr r="0" g="0" b="0"/>
        </a:effectRef>
        <a:fontRef idx="minor"/>
      </dsp:style>
    </dsp:sp>
    <dsp:sp modelId="{5CA8C4BF-DA28-423F-BC01-9D4B991EEA1D}">
      <dsp:nvSpPr>
        <dsp:cNvPr id="0" name=""/>
        <dsp:cNvSpPr/>
      </dsp:nvSpPr>
      <dsp:spPr>
        <a:xfrm>
          <a:off x="226781" y="1140978"/>
          <a:ext cx="412732" cy="41232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042626BE-5ADA-4224-BB79-AA8EAAACFC27}">
      <dsp:nvSpPr>
        <dsp:cNvPr id="0" name=""/>
        <dsp:cNvSpPr/>
      </dsp:nvSpPr>
      <dsp:spPr>
        <a:xfrm>
          <a:off x="866295" y="972297"/>
          <a:ext cx="7716675" cy="773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822" tIns="81822" rIns="81822" bIns="81822" numCol="1" spcCol="1270" anchor="ctr" anchorCtr="0">
          <a:noAutofit/>
        </a:bodyPr>
        <a:lstStyle/>
        <a:p>
          <a:pPr marL="0" lvl="0" indent="0" algn="l" defTabSz="622300">
            <a:lnSpc>
              <a:spcPct val="100000"/>
            </a:lnSpc>
            <a:spcBef>
              <a:spcPct val="0"/>
            </a:spcBef>
            <a:spcAft>
              <a:spcPct val="35000"/>
            </a:spcAft>
            <a:buNone/>
          </a:pPr>
          <a:r>
            <a:rPr lang="en-US" sz="1400" b="1" i="0" kern="1200"/>
            <a:t>Search and Filtering Tools:</a:t>
          </a:r>
          <a:r>
            <a:rPr lang="en-US" sz="1400" b="0" i="0" kern="1200"/>
            <a:t> Intuitive search and filtering options allow consumers to easily find products based on preferences such as location, farming practices, and product type.</a:t>
          </a:r>
          <a:endParaRPr lang="en-US" sz="1400" kern="1200"/>
        </a:p>
      </dsp:txBody>
      <dsp:txXfrm>
        <a:off x="866295" y="972297"/>
        <a:ext cx="7716675" cy="773118"/>
      </dsp:txXfrm>
    </dsp:sp>
    <dsp:sp modelId="{0643E258-6A54-4DF8-AAAC-95D1F955484A}">
      <dsp:nvSpPr>
        <dsp:cNvPr id="0" name=""/>
        <dsp:cNvSpPr/>
      </dsp:nvSpPr>
      <dsp:spPr>
        <a:xfrm>
          <a:off x="0" y="1938695"/>
          <a:ext cx="8596312" cy="749690"/>
        </a:xfrm>
        <a:prstGeom prst="roundRect">
          <a:avLst>
            <a:gd name="adj" fmla="val 10000"/>
          </a:avLst>
        </a:prstGeom>
        <a:solidFill>
          <a:schemeClr val="accent2">
            <a:hueOff val="-1482143"/>
            <a:satOff val="7100"/>
            <a:lumOff val="6569"/>
            <a:alphaOff val="0"/>
          </a:schemeClr>
        </a:solidFill>
        <a:ln>
          <a:noFill/>
        </a:ln>
        <a:effectLst/>
      </dsp:spPr>
      <dsp:style>
        <a:lnRef idx="0">
          <a:scrgbClr r="0" g="0" b="0"/>
        </a:lnRef>
        <a:fillRef idx="1">
          <a:scrgbClr r="0" g="0" b="0"/>
        </a:fillRef>
        <a:effectRef idx="0">
          <a:scrgbClr r="0" g="0" b="0"/>
        </a:effectRef>
        <a:fontRef idx="minor"/>
      </dsp:style>
    </dsp:sp>
    <dsp:sp modelId="{154E27AB-9D4D-462D-B19B-0FE22B57B43F}">
      <dsp:nvSpPr>
        <dsp:cNvPr id="0" name=""/>
        <dsp:cNvSpPr/>
      </dsp:nvSpPr>
      <dsp:spPr>
        <a:xfrm>
          <a:off x="226781" y="2107375"/>
          <a:ext cx="412732" cy="41232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7CE86BE-0166-4FE2-B09F-1C5154202FDC}">
      <dsp:nvSpPr>
        <dsp:cNvPr id="0" name=""/>
        <dsp:cNvSpPr/>
      </dsp:nvSpPr>
      <dsp:spPr>
        <a:xfrm>
          <a:off x="866295" y="1938695"/>
          <a:ext cx="7716675" cy="773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822" tIns="81822" rIns="81822" bIns="81822" numCol="1" spcCol="1270" anchor="ctr" anchorCtr="0">
          <a:noAutofit/>
        </a:bodyPr>
        <a:lstStyle/>
        <a:p>
          <a:pPr marL="0" lvl="0" indent="0" algn="l" defTabSz="622300">
            <a:lnSpc>
              <a:spcPct val="100000"/>
            </a:lnSpc>
            <a:spcBef>
              <a:spcPct val="0"/>
            </a:spcBef>
            <a:spcAft>
              <a:spcPct val="35000"/>
            </a:spcAft>
            <a:buNone/>
          </a:pPr>
          <a:r>
            <a:rPr lang="en-US" sz="1400" b="1" i="0" kern="1200" dirty="0"/>
            <a:t>Secure Transactions:</a:t>
          </a:r>
          <a:r>
            <a:rPr lang="en-US" sz="1400" b="0" i="0" kern="1200" dirty="0"/>
            <a:t> HarvestHub facilitates secure transactions, including online payments and options for pickup or delivery, ensuring a seamless buying experience for consumers and reliable payment for farmers.</a:t>
          </a:r>
          <a:endParaRPr lang="en-US" sz="1400" kern="1200" dirty="0"/>
        </a:p>
      </dsp:txBody>
      <dsp:txXfrm>
        <a:off x="866295" y="1938695"/>
        <a:ext cx="7716675" cy="773118"/>
      </dsp:txXfrm>
    </dsp:sp>
    <dsp:sp modelId="{24F650C2-45A6-42DB-920F-39F07EDAD1C7}">
      <dsp:nvSpPr>
        <dsp:cNvPr id="0" name=""/>
        <dsp:cNvSpPr/>
      </dsp:nvSpPr>
      <dsp:spPr>
        <a:xfrm>
          <a:off x="0" y="2905093"/>
          <a:ext cx="8596312" cy="749690"/>
        </a:xfrm>
        <a:prstGeom prst="roundRect">
          <a:avLst>
            <a:gd name="adj" fmla="val 10000"/>
          </a:avLst>
        </a:prstGeom>
        <a:solidFill>
          <a:schemeClr val="accent2">
            <a:hueOff val="-2223214"/>
            <a:satOff val="10650"/>
            <a:lumOff val="9853"/>
            <a:alphaOff val="0"/>
          </a:schemeClr>
        </a:solidFill>
        <a:ln>
          <a:noFill/>
        </a:ln>
        <a:effectLst/>
      </dsp:spPr>
      <dsp:style>
        <a:lnRef idx="0">
          <a:scrgbClr r="0" g="0" b="0"/>
        </a:lnRef>
        <a:fillRef idx="1">
          <a:scrgbClr r="0" g="0" b="0"/>
        </a:fillRef>
        <a:effectRef idx="0">
          <a:scrgbClr r="0" g="0" b="0"/>
        </a:effectRef>
        <a:fontRef idx="minor"/>
      </dsp:style>
    </dsp:sp>
    <dsp:sp modelId="{A8CF9AD5-514F-4158-8E60-210AAEFD7578}">
      <dsp:nvSpPr>
        <dsp:cNvPr id="0" name=""/>
        <dsp:cNvSpPr/>
      </dsp:nvSpPr>
      <dsp:spPr>
        <a:xfrm>
          <a:off x="226781" y="3073773"/>
          <a:ext cx="412732" cy="41232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BE9642EF-585F-434B-BAB4-E3BFE003D7C3}">
      <dsp:nvSpPr>
        <dsp:cNvPr id="0" name=""/>
        <dsp:cNvSpPr/>
      </dsp:nvSpPr>
      <dsp:spPr>
        <a:xfrm>
          <a:off x="866295" y="2905093"/>
          <a:ext cx="7716675" cy="773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822" tIns="81822" rIns="81822" bIns="81822" numCol="1" spcCol="1270" anchor="ctr" anchorCtr="0">
          <a:noAutofit/>
        </a:bodyPr>
        <a:lstStyle/>
        <a:p>
          <a:pPr marL="0" lvl="0" indent="0" algn="l" defTabSz="622300">
            <a:lnSpc>
              <a:spcPct val="100000"/>
            </a:lnSpc>
            <a:spcBef>
              <a:spcPct val="0"/>
            </a:spcBef>
            <a:spcAft>
              <a:spcPct val="35000"/>
            </a:spcAft>
            <a:buNone/>
          </a:pPr>
          <a:r>
            <a:rPr lang="en-US" sz="1400" b="1" i="0" kern="1200"/>
            <a:t>Educational Resources:</a:t>
          </a:r>
          <a:r>
            <a:rPr lang="en-US" sz="1400" b="0" i="0" kern="1200"/>
            <a:t> HarvestHub provides educational resources on sustainable farming practices, seasonal produce, and the benefits of buying directly from farmers, empowering consumers to make informed choices.</a:t>
          </a:r>
          <a:endParaRPr lang="en-US" sz="1400" kern="1200"/>
        </a:p>
      </dsp:txBody>
      <dsp:txXfrm>
        <a:off x="866295" y="2905093"/>
        <a:ext cx="7716675" cy="773118"/>
      </dsp:txXfrm>
    </dsp:sp>
    <dsp:sp modelId="{47E5555F-10F7-4544-9891-E94B8A77A169}">
      <dsp:nvSpPr>
        <dsp:cNvPr id="0" name=""/>
        <dsp:cNvSpPr/>
      </dsp:nvSpPr>
      <dsp:spPr>
        <a:xfrm>
          <a:off x="0" y="3871490"/>
          <a:ext cx="8596312" cy="749690"/>
        </a:xfrm>
        <a:prstGeom prst="roundRect">
          <a:avLst>
            <a:gd name="adj" fmla="val 10000"/>
          </a:avLst>
        </a:prstGeom>
        <a:solidFill>
          <a:schemeClr val="accent2">
            <a:hueOff val="-2964286"/>
            <a:satOff val="14200"/>
            <a:lumOff val="13137"/>
            <a:alphaOff val="0"/>
          </a:schemeClr>
        </a:solidFill>
        <a:ln>
          <a:noFill/>
        </a:ln>
        <a:effectLst/>
      </dsp:spPr>
      <dsp:style>
        <a:lnRef idx="0">
          <a:scrgbClr r="0" g="0" b="0"/>
        </a:lnRef>
        <a:fillRef idx="1">
          <a:scrgbClr r="0" g="0" b="0"/>
        </a:fillRef>
        <a:effectRef idx="0">
          <a:scrgbClr r="0" g="0" b="0"/>
        </a:effectRef>
        <a:fontRef idx="minor"/>
      </dsp:style>
    </dsp:sp>
    <dsp:sp modelId="{2D796454-0AD7-48CC-8CEE-9A7D0B04F639}">
      <dsp:nvSpPr>
        <dsp:cNvPr id="0" name=""/>
        <dsp:cNvSpPr/>
      </dsp:nvSpPr>
      <dsp:spPr>
        <a:xfrm>
          <a:off x="226781" y="4040170"/>
          <a:ext cx="412732" cy="41232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C65D176-180E-4D20-B687-35230B0DCD73}">
      <dsp:nvSpPr>
        <dsp:cNvPr id="0" name=""/>
        <dsp:cNvSpPr/>
      </dsp:nvSpPr>
      <dsp:spPr>
        <a:xfrm>
          <a:off x="866295" y="3871490"/>
          <a:ext cx="7716675" cy="773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822" tIns="81822" rIns="81822" bIns="81822" numCol="1" spcCol="1270" anchor="ctr" anchorCtr="0">
          <a:noAutofit/>
        </a:bodyPr>
        <a:lstStyle/>
        <a:p>
          <a:pPr marL="0" lvl="0" indent="0" algn="l" defTabSz="622300">
            <a:lnSpc>
              <a:spcPct val="100000"/>
            </a:lnSpc>
            <a:spcBef>
              <a:spcPct val="0"/>
            </a:spcBef>
            <a:spcAft>
              <a:spcPct val="35000"/>
            </a:spcAft>
            <a:buNone/>
          </a:pPr>
          <a:r>
            <a:rPr lang="en-US" sz="1400" b="1" i="0" kern="1200" dirty="0"/>
            <a:t>Community Engagement:</a:t>
          </a:r>
          <a:r>
            <a:rPr lang="en-US" sz="1400" b="0" i="0" kern="1200" dirty="0"/>
            <a:t> Interactive features such as forums, events, and recipe sharing foster a sense of community among farmers and consumers, promoting dialogue, knowledge exchange, and mutual support.</a:t>
          </a:r>
          <a:endParaRPr lang="en-US" sz="1400" kern="1200" dirty="0"/>
        </a:p>
      </dsp:txBody>
      <dsp:txXfrm>
        <a:off x="866295" y="3871490"/>
        <a:ext cx="7716675" cy="77311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5CA909-0E44-4676-90FE-229C59D04FF9}">
      <dsp:nvSpPr>
        <dsp:cNvPr id="0" name=""/>
        <dsp:cNvSpPr/>
      </dsp:nvSpPr>
      <dsp:spPr>
        <a:xfrm>
          <a:off x="0" y="221775"/>
          <a:ext cx="8596312" cy="139860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7169" tIns="249936" rIns="667169" bIns="113792" numCol="1" spcCol="1270" anchor="t" anchorCtr="0">
          <a:noAutofit/>
        </a:bodyPr>
        <a:lstStyle/>
        <a:p>
          <a:pPr marL="171450" lvl="1" indent="-171450" algn="l" defTabSz="711200">
            <a:lnSpc>
              <a:spcPct val="100000"/>
            </a:lnSpc>
            <a:spcBef>
              <a:spcPct val="0"/>
            </a:spcBef>
            <a:spcAft>
              <a:spcPct val="15000"/>
            </a:spcAft>
            <a:buChar char="•"/>
          </a:pPr>
          <a:r>
            <a:rPr lang="en-US" sz="1600" b="0" i="0" kern="1200" dirty="0">
              <a:latin typeface="Calibri" panose="020F0502020204030204" pitchFamily="34" charset="0"/>
              <a:cs typeface="Calibri" panose="020F0502020204030204" pitchFamily="34" charset="0"/>
            </a:rPr>
            <a:t>Small and medium-sized farmers often struggle to access wider markets beyond local farmers' markets or traditional distribution channels.</a:t>
          </a:r>
          <a:endParaRPr lang="en-US" sz="1600" kern="1200" dirty="0">
            <a:latin typeface="Calibri" panose="020F0502020204030204" pitchFamily="34" charset="0"/>
            <a:cs typeface="Calibri" panose="020F0502020204030204" pitchFamily="34" charset="0"/>
          </a:endParaRPr>
        </a:p>
        <a:p>
          <a:pPr marL="171450" lvl="1" indent="-171450" algn="l" defTabSz="711200">
            <a:lnSpc>
              <a:spcPct val="100000"/>
            </a:lnSpc>
            <a:spcBef>
              <a:spcPct val="0"/>
            </a:spcBef>
            <a:spcAft>
              <a:spcPct val="15000"/>
            </a:spcAft>
            <a:buChar char="•"/>
          </a:pPr>
          <a:r>
            <a:rPr lang="en-US" sz="1600" b="0" i="0" kern="1200" dirty="0">
              <a:latin typeface="Calibri" panose="020F0502020204030204" pitchFamily="34" charset="0"/>
              <a:cs typeface="Calibri" panose="020F0502020204030204" pitchFamily="34" charset="0"/>
            </a:rPr>
            <a:t>Lack of visibility and marketing resources makes it challenging for farmers to reach potential customers outside their immediate vicinity.</a:t>
          </a:r>
          <a:endParaRPr lang="en-US" sz="1600" kern="1200" dirty="0">
            <a:latin typeface="Calibri" panose="020F0502020204030204" pitchFamily="34" charset="0"/>
            <a:cs typeface="Calibri" panose="020F0502020204030204" pitchFamily="34" charset="0"/>
          </a:endParaRPr>
        </a:p>
      </dsp:txBody>
      <dsp:txXfrm>
        <a:off x="0" y="221775"/>
        <a:ext cx="8596312" cy="1398600"/>
      </dsp:txXfrm>
    </dsp:sp>
    <dsp:sp modelId="{6C84F007-5E6F-4796-9B35-6CDA1335255A}">
      <dsp:nvSpPr>
        <dsp:cNvPr id="0" name=""/>
        <dsp:cNvSpPr/>
      </dsp:nvSpPr>
      <dsp:spPr>
        <a:xfrm>
          <a:off x="429815" y="44655"/>
          <a:ext cx="6017418" cy="35424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444" tIns="0" rIns="227444" bIns="0" numCol="1" spcCol="1270" anchor="ctr" anchorCtr="0">
          <a:noAutofit/>
        </a:bodyPr>
        <a:lstStyle/>
        <a:p>
          <a:pPr marL="0" lvl="0" indent="0" algn="l" defTabSz="711200">
            <a:lnSpc>
              <a:spcPct val="90000"/>
            </a:lnSpc>
            <a:spcBef>
              <a:spcPct val="0"/>
            </a:spcBef>
            <a:spcAft>
              <a:spcPct val="35000"/>
            </a:spcAft>
            <a:buNone/>
          </a:pPr>
          <a:r>
            <a:rPr lang="en-US" sz="1600" b="1" i="0" kern="1200">
              <a:latin typeface="Calibri" panose="020F0502020204030204" pitchFamily="34" charset="0"/>
              <a:cs typeface="Calibri" panose="020F0502020204030204" pitchFamily="34" charset="0"/>
            </a:rPr>
            <a:t>Limited Market Access for Farmers:</a:t>
          </a:r>
          <a:endParaRPr lang="en-US" sz="1600" kern="1200">
            <a:latin typeface="Calibri" panose="020F0502020204030204" pitchFamily="34" charset="0"/>
            <a:cs typeface="Calibri" panose="020F0502020204030204" pitchFamily="34" charset="0"/>
          </a:endParaRPr>
        </a:p>
      </dsp:txBody>
      <dsp:txXfrm>
        <a:off x="447108" y="61948"/>
        <a:ext cx="5982832" cy="319654"/>
      </dsp:txXfrm>
    </dsp:sp>
    <dsp:sp modelId="{18295DDA-53F6-4588-AD61-5B2564159388}">
      <dsp:nvSpPr>
        <dsp:cNvPr id="0" name=""/>
        <dsp:cNvSpPr/>
      </dsp:nvSpPr>
      <dsp:spPr>
        <a:xfrm>
          <a:off x="0" y="1862296"/>
          <a:ext cx="8596312" cy="1398600"/>
        </a:xfrm>
        <a:prstGeom prst="rect">
          <a:avLst/>
        </a:prstGeom>
        <a:solidFill>
          <a:schemeClr val="lt1">
            <a:alpha val="90000"/>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7169" tIns="249936" rIns="667169" bIns="113792" numCol="1" spcCol="1270" anchor="t" anchorCtr="0">
          <a:noAutofit/>
        </a:bodyPr>
        <a:lstStyle/>
        <a:p>
          <a:pPr marL="171450" lvl="1" indent="-171450" algn="l" defTabSz="711200">
            <a:lnSpc>
              <a:spcPct val="100000"/>
            </a:lnSpc>
            <a:spcBef>
              <a:spcPct val="0"/>
            </a:spcBef>
            <a:spcAft>
              <a:spcPct val="15000"/>
            </a:spcAft>
            <a:buChar char="•"/>
          </a:pPr>
          <a:r>
            <a:rPr lang="en-US" sz="1600" b="0" i="0" kern="1200">
              <a:latin typeface="Calibri" panose="020F0502020204030204" pitchFamily="34" charset="0"/>
              <a:cs typeface="Calibri" panose="020F0502020204030204" pitchFamily="34" charset="0"/>
            </a:rPr>
            <a:t>Farmers face price volatility and often receive low prices for their produce due to intermediaries and wholesalers taking a significant portion of the profits.</a:t>
          </a:r>
          <a:endParaRPr lang="en-US" sz="1600" kern="1200">
            <a:latin typeface="Calibri" panose="020F0502020204030204" pitchFamily="34" charset="0"/>
            <a:cs typeface="Calibri" panose="020F0502020204030204" pitchFamily="34" charset="0"/>
          </a:endParaRPr>
        </a:p>
        <a:p>
          <a:pPr marL="171450" lvl="1" indent="-171450" algn="l" defTabSz="711200">
            <a:lnSpc>
              <a:spcPct val="100000"/>
            </a:lnSpc>
            <a:spcBef>
              <a:spcPct val="0"/>
            </a:spcBef>
            <a:spcAft>
              <a:spcPct val="15000"/>
            </a:spcAft>
            <a:buChar char="•"/>
          </a:pPr>
          <a:r>
            <a:rPr lang="en-US" sz="1600" b="0" i="0" kern="1200">
              <a:latin typeface="Calibri" panose="020F0502020204030204" pitchFamily="34" charset="0"/>
              <a:cs typeface="Calibri" panose="020F0502020204030204" pitchFamily="34" charset="0"/>
            </a:rPr>
            <a:t>Lack of transparency in pricing and market dynamics makes it difficult for farmers to negotiate fair prices for their products.</a:t>
          </a:r>
          <a:endParaRPr lang="en-US" sz="1600" kern="1200">
            <a:latin typeface="Calibri" panose="020F0502020204030204" pitchFamily="34" charset="0"/>
            <a:cs typeface="Calibri" panose="020F0502020204030204" pitchFamily="34" charset="0"/>
          </a:endParaRPr>
        </a:p>
      </dsp:txBody>
      <dsp:txXfrm>
        <a:off x="0" y="1862296"/>
        <a:ext cx="8596312" cy="1398600"/>
      </dsp:txXfrm>
    </dsp:sp>
    <dsp:sp modelId="{A36FBFBB-D8B5-41A6-8D7E-64F41365EFE9}">
      <dsp:nvSpPr>
        <dsp:cNvPr id="0" name=""/>
        <dsp:cNvSpPr/>
      </dsp:nvSpPr>
      <dsp:spPr>
        <a:xfrm>
          <a:off x="429815" y="1685176"/>
          <a:ext cx="6017418" cy="354240"/>
        </a:xfrm>
        <a:prstGeom prst="roundRect">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444" tIns="0" rIns="227444" bIns="0" numCol="1" spcCol="1270" anchor="ctr" anchorCtr="0">
          <a:noAutofit/>
        </a:bodyPr>
        <a:lstStyle/>
        <a:p>
          <a:pPr marL="0" lvl="0" indent="0" algn="l" defTabSz="711200">
            <a:lnSpc>
              <a:spcPct val="90000"/>
            </a:lnSpc>
            <a:spcBef>
              <a:spcPct val="0"/>
            </a:spcBef>
            <a:spcAft>
              <a:spcPct val="35000"/>
            </a:spcAft>
            <a:buNone/>
          </a:pPr>
          <a:r>
            <a:rPr lang="en-US" sz="1600" b="1" i="0" kern="1200">
              <a:latin typeface="Calibri" panose="020F0502020204030204" pitchFamily="34" charset="0"/>
              <a:cs typeface="Calibri" panose="020F0502020204030204" pitchFamily="34" charset="0"/>
            </a:rPr>
            <a:t>Unfair Prices and Margins:</a:t>
          </a:r>
          <a:endParaRPr lang="en-US" sz="1600" kern="1200">
            <a:latin typeface="Calibri" panose="020F0502020204030204" pitchFamily="34" charset="0"/>
            <a:cs typeface="Calibri" panose="020F0502020204030204" pitchFamily="34" charset="0"/>
          </a:endParaRPr>
        </a:p>
      </dsp:txBody>
      <dsp:txXfrm>
        <a:off x="447108" y="1702469"/>
        <a:ext cx="5982832" cy="319654"/>
      </dsp:txXfrm>
    </dsp:sp>
    <dsp:sp modelId="{D22D4DA3-9CF4-4CBE-9DEE-D5FE1312E03B}">
      <dsp:nvSpPr>
        <dsp:cNvPr id="0" name=""/>
        <dsp:cNvSpPr/>
      </dsp:nvSpPr>
      <dsp:spPr>
        <a:xfrm>
          <a:off x="0" y="3502816"/>
          <a:ext cx="8596312" cy="1398600"/>
        </a:xfrm>
        <a:prstGeom prst="rect">
          <a:avLst/>
        </a:prstGeom>
        <a:solidFill>
          <a:schemeClr val="lt1">
            <a:alpha val="90000"/>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7169" tIns="249936" rIns="667169" bIns="113792" numCol="1" spcCol="1270" anchor="t" anchorCtr="0">
          <a:noAutofit/>
        </a:bodyPr>
        <a:lstStyle/>
        <a:p>
          <a:pPr marL="171450" lvl="1" indent="-171450" algn="l" defTabSz="711200">
            <a:lnSpc>
              <a:spcPct val="100000"/>
            </a:lnSpc>
            <a:spcBef>
              <a:spcPct val="0"/>
            </a:spcBef>
            <a:spcAft>
              <a:spcPct val="15000"/>
            </a:spcAft>
            <a:buChar char="•"/>
          </a:pPr>
          <a:r>
            <a:rPr lang="en-US" sz="1600" b="0" i="0" kern="1200">
              <a:latin typeface="Calibri" panose="020F0502020204030204" pitchFamily="34" charset="0"/>
              <a:cs typeface="Calibri" panose="020F0502020204030204" pitchFamily="34" charset="0"/>
            </a:rPr>
            <a:t>Farmers experience fluctuations in demand and sales channels, leading to uncertainty in income and difficulty in planning and managing inventory.</a:t>
          </a:r>
          <a:endParaRPr lang="en-US" sz="1600" kern="1200">
            <a:latin typeface="Calibri" panose="020F0502020204030204" pitchFamily="34" charset="0"/>
            <a:cs typeface="Calibri" panose="020F0502020204030204" pitchFamily="34" charset="0"/>
          </a:endParaRPr>
        </a:p>
        <a:p>
          <a:pPr marL="171450" lvl="1" indent="-171450" algn="l" defTabSz="711200">
            <a:lnSpc>
              <a:spcPct val="100000"/>
            </a:lnSpc>
            <a:spcBef>
              <a:spcPct val="0"/>
            </a:spcBef>
            <a:spcAft>
              <a:spcPct val="15000"/>
            </a:spcAft>
            <a:buChar char="•"/>
          </a:pPr>
          <a:r>
            <a:rPr lang="en-US" sz="1600" b="0" i="0" kern="1200">
              <a:latin typeface="Calibri" panose="020F0502020204030204" pitchFamily="34" charset="0"/>
              <a:cs typeface="Calibri" panose="020F0502020204030204" pitchFamily="34" charset="0"/>
            </a:rPr>
            <a:t>Dependence on seasonal markets and limited distribution options restricts farmers' ability to sell their produce year-round.</a:t>
          </a:r>
          <a:endParaRPr lang="en-US" sz="1600" kern="1200">
            <a:latin typeface="Calibri" panose="020F0502020204030204" pitchFamily="34" charset="0"/>
            <a:cs typeface="Calibri" panose="020F0502020204030204" pitchFamily="34" charset="0"/>
          </a:endParaRPr>
        </a:p>
      </dsp:txBody>
      <dsp:txXfrm>
        <a:off x="0" y="3502816"/>
        <a:ext cx="8596312" cy="1398600"/>
      </dsp:txXfrm>
    </dsp:sp>
    <dsp:sp modelId="{A51F3359-84BA-4A4F-8453-0B160A8AF981}">
      <dsp:nvSpPr>
        <dsp:cNvPr id="0" name=""/>
        <dsp:cNvSpPr/>
      </dsp:nvSpPr>
      <dsp:spPr>
        <a:xfrm>
          <a:off x="429815" y="3325696"/>
          <a:ext cx="6017418" cy="354240"/>
        </a:xfrm>
        <a:prstGeom prst="roundRect">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444" tIns="0" rIns="227444" bIns="0" numCol="1" spcCol="1270" anchor="ctr" anchorCtr="0">
          <a:noAutofit/>
        </a:bodyPr>
        <a:lstStyle/>
        <a:p>
          <a:pPr marL="0" lvl="0" indent="0" algn="l" defTabSz="711200">
            <a:lnSpc>
              <a:spcPct val="90000"/>
            </a:lnSpc>
            <a:spcBef>
              <a:spcPct val="0"/>
            </a:spcBef>
            <a:spcAft>
              <a:spcPct val="35000"/>
            </a:spcAft>
            <a:buNone/>
          </a:pPr>
          <a:r>
            <a:rPr lang="en-US" sz="1600" b="1" i="0" kern="1200">
              <a:latin typeface="Calibri" panose="020F0502020204030204" pitchFamily="34" charset="0"/>
              <a:cs typeface="Calibri" panose="020F0502020204030204" pitchFamily="34" charset="0"/>
            </a:rPr>
            <a:t>Inconsistent Demand and Sales Channels:</a:t>
          </a:r>
          <a:endParaRPr lang="en-US" sz="1600" kern="1200">
            <a:latin typeface="Calibri" panose="020F0502020204030204" pitchFamily="34" charset="0"/>
            <a:cs typeface="Calibri" panose="020F0502020204030204" pitchFamily="34" charset="0"/>
          </a:endParaRPr>
        </a:p>
      </dsp:txBody>
      <dsp:txXfrm>
        <a:off x="447108" y="3342989"/>
        <a:ext cx="5982832" cy="31965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C86C8D-9C62-4C6D-BC36-36D2D5BAD407}">
      <dsp:nvSpPr>
        <dsp:cNvPr id="0" name=""/>
        <dsp:cNvSpPr/>
      </dsp:nvSpPr>
      <dsp:spPr>
        <a:xfrm>
          <a:off x="0" y="207172"/>
          <a:ext cx="8830830" cy="158760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371" tIns="291592" rIns="685371"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a:latin typeface="Calibri" panose="020F0502020204030204" pitchFamily="34" charset="0"/>
              <a:cs typeface="Calibri" panose="020F0502020204030204" pitchFamily="34" charset="0"/>
            </a:rPr>
            <a:t>Consumers in urban areas often struggle to access fresh, locally sourced produce, relying instead on mass-produced alternatives from supermarkets with unknown origins and quality.</a:t>
          </a:r>
          <a:endParaRPr lang="en-US" sz="1600" kern="120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n-US" sz="1600" b="0" i="0" kern="1200" dirty="0">
              <a:latin typeface="Calibri" panose="020F0502020204030204" pitchFamily="34" charset="0"/>
              <a:cs typeface="Calibri" panose="020F0502020204030204" pitchFamily="34" charset="0"/>
            </a:rPr>
            <a:t>Lack of convenient options for purchasing directly from farmers makes it challenging for consumers to prioritize freshness and sustainability in their food choices.</a:t>
          </a:r>
          <a:endParaRPr lang="en-US" sz="1600" kern="1200" dirty="0">
            <a:latin typeface="Calibri" panose="020F0502020204030204" pitchFamily="34" charset="0"/>
            <a:cs typeface="Calibri" panose="020F0502020204030204" pitchFamily="34" charset="0"/>
          </a:endParaRPr>
        </a:p>
      </dsp:txBody>
      <dsp:txXfrm>
        <a:off x="0" y="207172"/>
        <a:ext cx="8830830" cy="1587600"/>
      </dsp:txXfrm>
    </dsp:sp>
    <dsp:sp modelId="{097EB4C0-2265-4B5B-8A81-21FCD44DB002}">
      <dsp:nvSpPr>
        <dsp:cNvPr id="0" name=""/>
        <dsp:cNvSpPr/>
      </dsp:nvSpPr>
      <dsp:spPr>
        <a:xfrm>
          <a:off x="441541" y="532"/>
          <a:ext cx="6181581" cy="41328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3649" tIns="0" rIns="233649" bIns="0" numCol="1" spcCol="1270" anchor="ctr" anchorCtr="0">
          <a:noAutofit/>
        </a:bodyPr>
        <a:lstStyle/>
        <a:p>
          <a:pPr marL="0" lvl="0" indent="0" algn="l" defTabSz="711200">
            <a:lnSpc>
              <a:spcPct val="90000"/>
            </a:lnSpc>
            <a:spcBef>
              <a:spcPct val="0"/>
            </a:spcBef>
            <a:spcAft>
              <a:spcPct val="35000"/>
            </a:spcAft>
            <a:buNone/>
          </a:pPr>
          <a:r>
            <a:rPr lang="en-US" sz="1600" b="1" i="0" kern="1200">
              <a:latin typeface="Calibri" panose="020F0502020204030204" pitchFamily="34" charset="0"/>
              <a:cs typeface="Calibri" panose="020F0502020204030204" pitchFamily="34" charset="0"/>
            </a:rPr>
            <a:t>Limited Access to Fresh, Local Produce:</a:t>
          </a:r>
          <a:endParaRPr lang="en-US" sz="1600" kern="1200">
            <a:latin typeface="Calibri" panose="020F0502020204030204" pitchFamily="34" charset="0"/>
            <a:cs typeface="Calibri" panose="020F0502020204030204" pitchFamily="34" charset="0"/>
          </a:endParaRPr>
        </a:p>
      </dsp:txBody>
      <dsp:txXfrm>
        <a:off x="461716" y="20707"/>
        <a:ext cx="6141231" cy="372930"/>
      </dsp:txXfrm>
    </dsp:sp>
    <dsp:sp modelId="{BA6C9636-926C-43A9-BFA7-C5F53231CE3A}">
      <dsp:nvSpPr>
        <dsp:cNvPr id="0" name=""/>
        <dsp:cNvSpPr/>
      </dsp:nvSpPr>
      <dsp:spPr>
        <a:xfrm>
          <a:off x="0" y="2077013"/>
          <a:ext cx="8830830" cy="1345050"/>
        </a:xfrm>
        <a:prstGeom prst="rect">
          <a:avLst/>
        </a:prstGeom>
        <a:solidFill>
          <a:schemeClr val="lt1">
            <a:alpha val="90000"/>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371" tIns="291592" rIns="685371"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a:latin typeface="Calibri" panose="020F0502020204030204" pitchFamily="34" charset="0"/>
              <a:cs typeface="Calibri" panose="020F0502020204030204" pitchFamily="34" charset="0"/>
            </a:rPr>
            <a:t>Consumers are often disconnected from the sources of their food, leading to concerns about food safety, environmental impact, and ethical considerations.</a:t>
          </a:r>
          <a:endParaRPr lang="en-US" sz="1600" kern="120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n-US" sz="1600" b="0" i="0" kern="1200">
              <a:latin typeface="Calibri" panose="020F0502020204030204" pitchFamily="34" charset="0"/>
              <a:cs typeface="Calibri" panose="020F0502020204030204" pitchFamily="34" charset="0"/>
            </a:rPr>
            <a:t>Limited information about farming practices, pesticide use, and product origins leaves consumers uncertain about the quality and sustainability of the food they consume.</a:t>
          </a:r>
          <a:endParaRPr lang="en-US" sz="1600" kern="1200">
            <a:latin typeface="Calibri" panose="020F0502020204030204" pitchFamily="34" charset="0"/>
            <a:cs typeface="Calibri" panose="020F0502020204030204" pitchFamily="34" charset="0"/>
          </a:endParaRPr>
        </a:p>
      </dsp:txBody>
      <dsp:txXfrm>
        <a:off x="0" y="2077013"/>
        <a:ext cx="8830830" cy="1345050"/>
      </dsp:txXfrm>
    </dsp:sp>
    <dsp:sp modelId="{C74455F5-C2E2-43D2-837A-CE888FF5C26D}">
      <dsp:nvSpPr>
        <dsp:cNvPr id="0" name=""/>
        <dsp:cNvSpPr/>
      </dsp:nvSpPr>
      <dsp:spPr>
        <a:xfrm>
          <a:off x="441541" y="1870373"/>
          <a:ext cx="6181581" cy="413280"/>
        </a:xfrm>
        <a:prstGeom prst="roundRect">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3649" tIns="0" rIns="233649" bIns="0" numCol="1" spcCol="1270" anchor="ctr" anchorCtr="0">
          <a:noAutofit/>
        </a:bodyPr>
        <a:lstStyle/>
        <a:p>
          <a:pPr marL="0" lvl="0" indent="0" algn="l" defTabSz="711200">
            <a:lnSpc>
              <a:spcPct val="90000"/>
            </a:lnSpc>
            <a:spcBef>
              <a:spcPct val="0"/>
            </a:spcBef>
            <a:spcAft>
              <a:spcPct val="35000"/>
            </a:spcAft>
            <a:buNone/>
          </a:pPr>
          <a:r>
            <a:rPr lang="en-US" sz="1600" b="1" i="0" kern="1200">
              <a:latin typeface="Calibri" panose="020F0502020204030204" pitchFamily="34" charset="0"/>
              <a:cs typeface="Calibri" panose="020F0502020204030204" pitchFamily="34" charset="0"/>
            </a:rPr>
            <a:t>Lack of Transparency in Food Supply Chain:</a:t>
          </a:r>
          <a:endParaRPr lang="en-US" sz="1600" kern="1200">
            <a:latin typeface="Calibri" panose="020F0502020204030204" pitchFamily="34" charset="0"/>
            <a:cs typeface="Calibri" panose="020F0502020204030204" pitchFamily="34" charset="0"/>
          </a:endParaRPr>
        </a:p>
      </dsp:txBody>
      <dsp:txXfrm>
        <a:off x="461716" y="1890548"/>
        <a:ext cx="6141231" cy="372930"/>
      </dsp:txXfrm>
    </dsp:sp>
    <dsp:sp modelId="{598518F7-D490-4BCD-96B8-9F0D7AA2E5ED}">
      <dsp:nvSpPr>
        <dsp:cNvPr id="0" name=""/>
        <dsp:cNvSpPr/>
      </dsp:nvSpPr>
      <dsp:spPr>
        <a:xfrm>
          <a:off x="0" y="3704303"/>
          <a:ext cx="8830830" cy="1587600"/>
        </a:xfrm>
        <a:prstGeom prst="rect">
          <a:avLst/>
        </a:prstGeom>
        <a:solidFill>
          <a:schemeClr val="lt1">
            <a:alpha val="90000"/>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371" tIns="291592" rIns="685371"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a:latin typeface="Calibri" panose="020F0502020204030204" pitchFamily="34" charset="0"/>
              <a:cs typeface="Calibri" panose="020F0502020204030204" pitchFamily="34" charset="0"/>
            </a:rPr>
            <a:t>Farmers and consumers lack opportunities to connect and engage with each other beyond transactional interactions, hindering the development of a sense of community and mutual support.</a:t>
          </a:r>
          <a:endParaRPr lang="en-US" sz="1600" kern="120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n-US" sz="1600" b="0" i="0" kern="1200">
              <a:latin typeface="Calibri" panose="020F0502020204030204" pitchFamily="34" charset="0"/>
              <a:cs typeface="Calibri" panose="020F0502020204030204" pitchFamily="34" charset="0"/>
            </a:rPr>
            <a:t>Absence of platforms for sharing knowledge, experiences, and resources limits collaboration and innovation in the agricultural sector.</a:t>
          </a:r>
          <a:endParaRPr lang="en-US" sz="1600" kern="1200">
            <a:latin typeface="Calibri" panose="020F0502020204030204" pitchFamily="34" charset="0"/>
            <a:cs typeface="Calibri" panose="020F0502020204030204" pitchFamily="34" charset="0"/>
          </a:endParaRPr>
        </a:p>
      </dsp:txBody>
      <dsp:txXfrm>
        <a:off x="0" y="3704303"/>
        <a:ext cx="8830830" cy="1587600"/>
      </dsp:txXfrm>
    </dsp:sp>
    <dsp:sp modelId="{9A53315A-B5CD-48E0-8879-68C53B47048A}">
      <dsp:nvSpPr>
        <dsp:cNvPr id="0" name=""/>
        <dsp:cNvSpPr/>
      </dsp:nvSpPr>
      <dsp:spPr>
        <a:xfrm>
          <a:off x="441541" y="3497663"/>
          <a:ext cx="6181581" cy="413280"/>
        </a:xfrm>
        <a:prstGeom prst="roundRect">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3649" tIns="0" rIns="233649" bIns="0" numCol="1" spcCol="1270" anchor="ctr" anchorCtr="0">
          <a:noAutofit/>
        </a:bodyPr>
        <a:lstStyle/>
        <a:p>
          <a:pPr marL="0" lvl="0" indent="0" algn="l" defTabSz="711200">
            <a:lnSpc>
              <a:spcPct val="90000"/>
            </a:lnSpc>
            <a:spcBef>
              <a:spcPct val="0"/>
            </a:spcBef>
            <a:spcAft>
              <a:spcPct val="35000"/>
            </a:spcAft>
            <a:buNone/>
          </a:pPr>
          <a:r>
            <a:rPr lang="en-US" sz="1600" b="1" i="0" kern="1200">
              <a:latin typeface="Calibri" panose="020F0502020204030204" pitchFamily="34" charset="0"/>
              <a:cs typeface="Calibri" panose="020F0502020204030204" pitchFamily="34" charset="0"/>
            </a:rPr>
            <a:t>Limited Community Engagement:</a:t>
          </a:r>
          <a:endParaRPr lang="en-US" sz="1600" kern="1200">
            <a:latin typeface="Calibri" panose="020F0502020204030204" pitchFamily="34" charset="0"/>
            <a:cs typeface="Calibri" panose="020F0502020204030204" pitchFamily="34" charset="0"/>
          </a:endParaRPr>
        </a:p>
      </dsp:txBody>
      <dsp:txXfrm>
        <a:off x="461716" y="3517838"/>
        <a:ext cx="6141231" cy="37293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9D5054-0326-4EEC-9A0B-5ABEC1D8F0BB}">
      <dsp:nvSpPr>
        <dsp:cNvPr id="0" name=""/>
        <dsp:cNvSpPr/>
      </dsp:nvSpPr>
      <dsp:spPr>
        <a:xfrm rot="5400000">
          <a:off x="2614634" y="51464"/>
          <a:ext cx="1491073" cy="1388144"/>
        </a:xfrm>
        <a:prstGeom prst="hexagon">
          <a:avLst>
            <a:gd name="adj" fmla="val 25000"/>
            <a:gd name="vf" fmla="val 11547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SWOT</a:t>
          </a:r>
        </a:p>
      </dsp:txBody>
      <dsp:txXfrm rot="-5400000">
        <a:off x="2889470" y="239935"/>
        <a:ext cx="941400" cy="1011203"/>
      </dsp:txXfrm>
    </dsp:sp>
    <dsp:sp modelId="{4736AC3D-701F-4FE9-8B5E-DD939C952955}">
      <dsp:nvSpPr>
        <dsp:cNvPr id="0" name=""/>
        <dsp:cNvSpPr/>
      </dsp:nvSpPr>
      <dsp:spPr>
        <a:xfrm>
          <a:off x="3940560" y="299211"/>
          <a:ext cx="1664038" cy="894644"/>
        </a:xfrm>
        <a:prstGeom prst="rect">
          <a:avLst/>
        </a:prstGeom>
        <a:noFill/>
        <a:ln>
          <a:noFill/>
        </a:ln>
        <a:effectLst/>
      </dsp:spPr>
      <dsp:style>
        <a:lnRef idx="0">
          <a:scrgbClr r="0" g="0" b="0"/>
        </a:lnRef>
        <a:fillRef idx="0">
          <a:scrgbClr r="0" g="0" b="0"/>
        </a:fillRef>
        <a:effectRef idx="0">
          <a:scrgbClr r="0" g="0" b="0"/>
        </a:effectRef>
        <a:fontRef idx="minor"/>
      </dsp:style>
    </dsp:sp>
    <dsp:sp modelId="{90A16C56-593E-47E0-AD90-7B694C52075E}">
      <dsp:nvSpPr>
        <dsp:cNvPr id="0" name=""/>
        <dsp:cNvSpPr/>
      </dsp:nvSpPr>
      <dsp:spPr>
        <a:xfrm rot="5400000">
          <a:off x="1127537" y="52461"/>
          <a:ext cx="1491073" cy="1388144"/>
        </a:xfrm>
        <a:prstGeom prst="hexagon">
          <a:avLst>
            <a:gd name="adj" fmla="val 25000"/>
            <a:gd name="vf" fmla="val 115470"/>
          </a:avLst>
        </a:prstGeom>
        <a:solidFill>
          <a:schemeClr val="accent3">
            <a:hueOff val="-286681"/>
            <a:satOff val="236"/>
            <a:lumOff val="-196"/>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IN" sz="1400" b="1" kern="1200" dirty="0"/>
            <a:t>PERSONA</a:t>
          </a:r>
        </a:p>
        <a:p>
          <a:pPr marL="0" lvl="0" indent="0" algn="ctr" defTabSz="622300">
            <a:lnSpc>
              <a:spcPct val="90000"/>
            </a:lnSpc>
            <a:spcBef>
              <a:spcPct val="0"/>
            </a:spcBef>
            <a:spcAft>
              <a:spcPct val="35000"/>
            </a:spcAft>
            <a:buNone/>
          </a:pPr>
          <a:r>
            <a:rPr lang="en-IN" sz="1400" b="1" kern="1200" dirty="0"/>
            <a:t>CREATION</a:t>
          </a:r>
        </a:p>
      </dsp:txBody>
      <dsp:txXfrm rot="-5400000">
        <a:off x="1402373" y="240932"/>
        <a:ext cx="941400" cy="1011203"/>
      </dsp:txXfrm>
    </dsp:sp>
    <dsp:sp modelId="{8EDE923E-DD26-4459-A529-48EF000EC349}">
      <dsp:nvSpPr>
        <dsp:cNvPr id="0" name=""/>
        <dsp:cNvSpPr/>
      </dsp:nvSpPr>
      <dsp:spPr>
        <a:xfrm rot="5400000">
          <a:off x="1825360" y="1326434"/>
          <a:ext cx="1491073" cy="1388144"/>
        </a:xfrm>
        <a:prstGeom prst="hexagon">
          <a:avLst>
            <a:gd name="adj" fmla="val 25000"/>
            <a:gd name="vf" fmla="val 115470"/>
          </a:avLst>
        </a:prstGeom>
        <a:solidFill>
          <a:schemeClr val="accent3">
            <a:hueOff val="-573361"/>
            <a:satOff val="472"/>
            <a:lumOff val="-39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COMPETETIVE ANALYSIS</a:t>
          </a:r>
        </a:p>
      </dsp:txBody>
      <dsp:txXfrm rot="-5400000">
        <a:off x="2100196" y="1514905"/>
        <a:ext cx="941400" cy="1011203"/>
      </dsp:txXfrm>
    </dsp:sp>
    <dsp:sp modelId="{975E43C3-0D6A-4F3A-976F-2885CE06CCB3}">
      <dsp:nvSpPr>
        <dsp:cNvPr id="0" name=""/>
        <dsp:cNvSpPr/>
      </dsp:nvSpPr>
      <dsp:spPr>
        <a:xfrm>
          <a:off x="236733" y="1564834"/>
          <a:ext cx="1610359" cy="894644"/>
        </a:xfrm>
        <a:prstGeom prst="rect">
          <a:avLst/>
        </a:prstGeom>
        <a:noFill/>
        <a:ln>
          <a:noFill/>
        </a:ln>
        <a:effectLst/>
      </dsp:spPr>
      <dsp:style>
        <a:lnRef idx="0">
          <a:scrgbClr r="0" g="0" b="0"/>
        </a:lnRef>
        <a:fillRef idx="0">
          <a:scrgbClr r="0" g="0" b="0"/>
        </a:fillRef>
        <a:effectRef idx="0">
          <a:scrgbClr r="0" g="0" b="0"/>
        </a:effectRef>
        <a:fontRef idx="minor"/>
      </dsp:style>
    </dsp:sp>
    <dsp:sp modelId="{8876C93C-362B-49E1-891D-F597B8D6F2FE}">
      <dsp:nvSpPr>
        <dsp:cNvPr id="0" name=""/>
        <dsp:cNvSpPr/>
      </dsp:nvSpPr>
      <dsp:spPr>
        <a:xfrm rot="5400000">
          <a:off x="3280194" y="1303844"/>
          <a:ext cx="1491073" cy="1388144"/>
        </a:xfrm>
        <a:prstGeom prst="hexagon">
          <a:avLst>
            <a:gd name="adj" fmla="val 25000"/>
            <a:gd name="vf" fmla="val 115470"/>
          </a:avLst>
        </a:prstGeom>
        <a:solidFill>
          <a:schemeClr val="accent3">
            <a:hueOff val="-860042"/>
            <a:satOff val="708"/>
            <a:lumOff val="-58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IN" sz="1400" b="1" kern="1200" dirty="0"/>
            <a:t>EMPATHY MAP ANALYSIS</a:t>
          </a:r>
        </a:p>
      </dsp:txBody>
      <dsp:txXfrm rot="-5400000">
        <a:off x="3555030" y="1492315"/>
        <a:ext cx="941400" cy="1011203"/>
      </dsp:txXfrm>
    </dsp:sp>
    <dsp:sp modelId="{9C56D852-791E-4687-8D47-CDA4C73CFAF8}">
      <dsp:nvSpPr>
        <dsp:cNvPr id="0" name=""/>
        <dsp:cNvSpPr/>
      </dsp:nvSpPr>
      <dsp:spPr>
        <a:xfrm rot="5400000">
          <a:off x="2582372" y="2584704"/>
          <a:ext cx="1491073" cy="1388144"/>
        </a:xfrm>
        <a:prstGeom prst="hexagon">
          <a:avLst>
            <a:gd name="adj" fmla="val 25000"/>
            <a:gd name="vf" fmla="val 115470"/>
          </a:avLst>
        </a:prstGeom>
        <a:solidFill>
          <a:schemeClr val="accent3">
            <a:hueOff val="-1146722"/>
            <a:satOff val="944"/>
            <a:lumOff val="-78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AFFINITY MAPPING</a:t>
          </a:r>
        </a:p>
      </dsp:txBody>
      <dsp:txXfrm rot="-5400000">
        <a:off x="2857208" y="2773175"/>
        <a:ext cx="941400" cy="1011203"/>
      </dsp:txXfrm>
    </dsp:sp>
    <dsp:sp modelId="{A7054532-1D17-4EB1-919C-C1ED277F057A}">
      <dsp:nvSpPr>
        <dsp:cNvPr id="0" name=""/>
        <dsp:cNvSpPr/>
      </dsp:nvSpPr>
      <dsp:spPr>
        <a:xfrm>
          <a:off x="3940560" y="2830457"/>
          <a:ext cx="1664038" cy="894644"/>
        </a:xfrm>
        <a:prstGeom prst="rect">
          <a:avLst/>
        </a:prstGeom>
        <a:noFill/>
        <a:ln>
          <a:noFill/>
        </a:ln>
        <a:effectLst/>
      </dsp:spPr>
      <dsp:style>
        <a:lnRef idx="0">
          <a:scrgbClr r="0" g="0" b="0"/>
        </a:lnRef>
        <a:fillRef idx="0">
          <a:scrgbClr r="0" g="0" b="0"/>
        </a:fillRef>
        <a:effectRef idx="0">
          <a:scrgbClr r="0" g="0" b="0"/>
        </a:effectRef>
        <a:fontRef idx="minor"/>
      </dsp:style>
    </dsp:sp>
    <dsp:sp modelId="{7C8817F4-A761-4349-A9C6-16274B916DC5}">
      <dsp:nvSpPr>
        <dsp:cNvPr id="0" name=""/>
        <dsp:cNvSpPr/>
      </dsp:nvSpPr>
      <dsp:spPr>
        <a:xfrm rot="5400000">
          <a:off x="1106029" y="2629162"/>
          <a:ext cx="1491073" cy="1297233"/>
        </a:xfrm>
        <a:prstGeom prst="hexagon">
          <a:avLst>
            <a:gd name="adj" fmla="val 25000"/>
            <a:gd name="vf" fmla="val 115470"/>
          </a:avLst>
        </a:prstGeom>
        <a:solidFill>
          <a:schemeClr val="accent3">
            <a:hueOff val="-1433403"/>
            <a:satOff val="1180"/>
            <a:lumOff val="-98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IN" sz="1400" b="1" kern="1200" dirty="0"/>
            <a:t>CARD SORTING</a:t>
          </a:r>
        </a:p>
      </dsp:txBody>
      <dsp:txXfrm rot="-5400000">
        <a:off x="1405101" y="2764601"/>
        <a:ext cx="892929" cy="1026355"/>
      </dsp:txXfrm>
    </dsp:sp>
  </dsp:spTree>
</dsp:drawing>
</file>

<file path=ppt/diagrams/layout1.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5CD04-AFC4-4E27-B31A-AF5186626C88}" type="datetimeFigureOut">
              <a:rPr lang="en-IN" smtClean="0"/>
              <a:t>26-02-2024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AF6329-D398-4DFD-B19D-1E359F991222}" type="slidenum">
              <a:rPr lang="en-IN" smtClean="0"/>
              <a:t>‹#›</a:t>
            </a:fld>
            <a:endParaRPr lang="en-IN"/>
          </a:p>
        </p:txBody>
      </p:sp>
    </p:spTree>
    <p:extLst>
      <p:ext uri="{BB962C8B-B14F-4D97-AF65-F5344CB8AC3E}">
        <p14:creationId xmlns:p14="http://schemas.microsoft.com/office/powerpoint/2010/main" val="18282844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4CEB05E-34AE-47BE-8FBC-CBEDAAAE248D}"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1795885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2111D0-499B-464D-AB61-B03D29C5A6C3}"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671898-FF43-459F-8C74-FA14CAAADE50}" type="slidenum">
              <a:rPr lang="en-US" smtClean="0"/>
              <a:t>‹#›</a:t>
            </a:fld>
            <a:endParaRPr lang="en-US"/>
          </a:p>
        </p:txBody>
      </p:sp>
    </p:spTree>
    <p:extLst>
      <p:ext uri="{BB962C8B-B14F-4D97-AF65-F5344CB8AC3E}">
        <p14:creationId xmlns:p14="http://schemas.microsoft.com/office/powerpoint/2010/main" val="2346917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2111D0-499B-464D-AB61-B03D29C5A6C3}"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671898-FF43-459F-8C74-FA14CAAADE50}"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916265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2111D0-499B-464D-AB61-B03D29C5A6C3}"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671898-FF43-459F-8C74-FA14CAAADE50}" type="slidenum">
              <a:rPr lang="en-US" smtClean="0"/>
              <a:t>‹#›</a:t>
            </a:fld>
            <a:endParaRPr lang="en-US"/>
          </a:p>
        </p:txBody>
      </p:sp>
    </p:spTree>
    <p:extLst>
      <p:ext uri="{BB962C8B-B14F-4D97-AF65-F5344CB8AC3E}">
        <p14:creationId xmlns:p14="http://schemas.microsoft.com/office/powerpoint/2010/main" val="35098184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2111D0-499B-464D-AB61-B03D29C5A6C3}"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671898-FF43-459F-8C74-FA14CAAADE50}"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840481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2111D0-499B-464D-AB61-B03D29C5A6C3}"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671898-FF43-459F-8C74-FA14CAAADE50}" type="slidenum">
              <a:rPr lang="en-US" smtClean="0"/>
              <a:t>‹#›</a:t>
            </a:fld>
            <a:endParaRPr lang="en-US"/>
          </a:p>
        </p:txBody>
      </p:sp>
    </p:spTree>
    <p:extLst>
      <p:ext uri="{BB962C8B-B14F-4D97-AF65-F5344CB8AC3E}">
        <p14:creationId xmlns:p14="http://schemas.microsoft.com/office/powerpoint/2010/main" val="17697219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4CEB05E-34AE-47BE-8FBC-CBEDAAAE248D}"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15440827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4CEB05E-34AE-47BE-8FBC-CBEDAAAE248D}"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2103157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4CEB05E-34AE-47BE-8FBC-CBEDAAAE248D}"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1108401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4CEB05E-34AE-47BE-8FBC-CBEDAAAE248D}" type="datetimeFigureOut">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759773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4CEB05E-34AE-47BE-8FBC-CBEDAAAE248D}" type="datetimeFigureOut">
              <a:rPr lang="en-US" smtClean="0"/>
              <a:t>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2734413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4CEB05E-34AE-47BE-8FBC-CBEDAAAE248D}" type="datetimeFigureOut">
              <a:rPr lang="en-US" smtClean="0"/>
              <a:t>2/26/2024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3436575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4CEB05E-34AE-47BE-8FBC-CBEDAAAE248D}" type="datetimeFigureOut">
              <a:rPr lang="en-US" smtClean="0"/>
              <a:t>2/26/2024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2968423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CEB05E-34AE-47BE-8FBC-CBEDAAAE248D}" type="datetimeFigureOut">
              <a:rPr lang="en-US" smtClean="0"/>
              <a:t>2/26/2024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1865297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4CEB05E-34AE-47BE-8FBC-CBEDAAAE248D}" type="datetimeFigureOut">
              <a:rPr lang="en-US" smtClean="0"/>
              <a:t>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444049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4CEB05E-34AE-47BE-8FBC-CBEDAAAE248D}" type="datetimeFigureOut">
              <a:rPr lang="en-US" smtClean="0"/>
              <a:t>2/26/2024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7CFA9E5-B465-46F3-86BE-9BB12417043A}" type="slidenum">
              <a:rPr lang="en-US" smtClean="0"/>
              <a:t>‹#›</a:t>
            </a:fld>
            <a:endParaRPr lang="en-US"/>
          </a:p>
        </p:txBody>
      </p:sp>
    </p:spTree>
    <p:extLst>
      <p:ext uri="{BB962C8B-B14F-4D97-AF65-F5344CB8AC3E}">
        <p14:creationId xmlns:p14="http://schemas.microsoft.com/office/powerpoint/2010/main" val="2200388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B2111D0-499B-464D-AB61-B03D29C5A6C3}" type="datetimeFigureOut">
              <a:rPr lang="en-US" smtClean="0"/>
              <a:t>2/26/2024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2671898-FF43-459F-8C74-FA14CAAADE50}" type="slidenum">
              <a:rPr lang="en-US" smtClean="0"/>
              <a:t>‹#›</a:t>
            </a:fld>
            <a:endParaRPr lang="en-US"/>
          </a:p>
        </p:txBody>
      </p:sp>
    </p:spTree>
    <p:extLst>
      <p:ext uri="{BB962C8B-B14F-4D97-AF65-F5344CB8AC3E}">
        <p14:creationId xmlns:p14="http://schemas.microsoft.com/office/powerpoint/2010/main" val="2098209258"/>
      </p:ext>
    </p:extLst>
  </p:cSld>
  <p:clrMap bg1="lt1" tx1="dk1" bg2="lt2" tx2="dk2" accent1="accent1" accent2="accent2" accent3="accent3" accent4="accent4" accent5="accent5" accent6="accent6" hlink="hlink" folHlink="folHlink"/>
  <p:sldLayoutIdLst>
    <p:sldLayoutId id="2147484442" r:id="rId1"/>
    <p:sldLayoutId id="2147484443" r:id="rId2"/>
    <p:sldLayoutId id="2147484444" r:id="rId3"/>
    <p:sldLayoutId id="2147484445" r:id="rId4"/>
    <p:sldLayoutId id="2147484446" r:id="rId5"/>
    <p:sldLayoutId id="2147484447" r:id="rId6"/>
    <p:sldLayoutId id="2147484448" r:id="rId7"/>
    <p:sldLayoutId id="2147484449" r:id="rId8"/>
    <p:sldLayoutId id="2147484450" r:id="rId9"/>
    <p:sldLayoutId id="2147484451" r:id="rId10"/>
    <p:sldLayoutId id="2147484452" r:id="rId11"/>
    <p:sldLayoutId id="2147484453" r:id="rId12"/>
    <p:sldLayoutId id="2147484454" r:id="rId13"/>
    <p:sldLayoutId id="2147484455" r:id="rId14"/>
    <p:sldLayoutId id="2147484456" r:id="rId15"/>
    <p:sldLayoutId id="214748445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9.sv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F60119-01B4-2A52-C10D-36EA557F92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8154" y="436651"/>
            <a:ext cx="3000336" cy="5984697"/>
          </a:xfrm>
          <a:prstGeom prst="rect">
            <a:avLst/>
          </a:prstGeom>
        </p:spPr>
      </p:pic>
      <p:sp>
        <p:nvSpPr>
          <p:cNvPr id="4" name="Subtitle 2">
            <a:extLst>
              <a:ext uri="{FF2B5EF4-FFF2-40B4-BE49-F238E27FC236}">
                <a16:creationId xmlns:a16="http://schemas.microsoft.com/office/drawing/2014/main" id="{335D3CD6-5F18-7494-939C-26ECD29E27D7}"/>
              </a:ext>
            </a:extLst>
          </p:cNvPr>
          <p:cNvSpPr>
            <a:spLocks/>
          </p:cNvSpPr>
          <p:nvPr/>
        </p:nvSpPr>
        <p:spPr>
          <a:xfrm>
            <a:off x="4585446" y="2187981"/>
            <a:ext cx="5371354" cy="3896976"/>
          </a:xfrm>
          <a:prstGeom prst="rect">
            <a:avLst/>
          </a:prstGeom>
        </p:spPr>
        <p:txBody>
          <a:bodyPr vert="horz" lIns="91440" tIns="45720" rIns="91440" bIns="45720" rtlCol="0" anchor="t">
            <a:normAutofit/>
          </a:bodyPr>
          <a:lstStyle/>
          <a:p>
            <a:pPr>
              <a:spcBef>
                <a:spcPts val="1000"/>
              </a:spcBef>
              <a:buClr>
                <a:schemeClr val="accent1"/>
              </a:buClr>
              <a:buSzPct val="80000"/>
              <a:buFont typeface="Wingdings 3" charset="2"/>
              <a:buChar char=""/>
            </a:pPr>
            <a:endParaRPr lang="en-US" sz="2000" dirty="0"/>
          </a:p>
          <a:p>
            <a:pPr>
              <a:spcBef>
                <a:spcPts val="1000"/>
              </a:spcBef>
              <a:buClr>
                <a:schemeClr val="accent1"/>
              </a:buClr>
              <a:buSzPct val="80000"/>
            </a:pPr>
            <a:r>
              <a:rPr lang="en-US" sz="3200" b="1" dirty="0" err="1"/>
              <a:t>HarvestHub</a:t>
            </a:r>
            <a:r>
              <a:rPr lang="en-US" sz="3200" dirty="0"/>
              <a:t> – </a:t>
            </a:r>
            <a:r>
              <a:rPr lang="en-US" sz="3200" i="1" dirty="0"/>
              <a:t>“From Farm to Fork”</a:t>
            </a:r>
          </a:p>
          <a:p>
            <a:pPr>
              <a:spcBef>
                <a:spcPts val="1000"/>
              </a:spcBef>
              <a:buClr>
                <a:schemeClr val="accent1"/>
              </a:buClr>
              <a:buSzPct val="80000"/>
            </a:pPr>
            <a:r>
              <a:rPr lang="en-US" sz="2000" dirty="0"/>
              <a:t>                   </a:t>
            </a:r>
            <a:br>
              <a:rPr lang="en-US" sz="2000" dirty="0"/>
            </a:br>
            <a:r>
              <a:rPr lang="en-US" sz="2000" dirty="0"/>
              <a:t>   Team Members</a:t>
            </a:r>
          </a:p>
          <a:p>
            <a:pPr>
              <a:spcBef>
                <a:spcPts val="1000"/>
              </a:spcBef>
              <a:buClr>
                <a:schemeClr val="accent1"/>
              </a:buClr>
              <a:buSzPct val="80000"/>
            </a:pPr>
            <a:r>
              <a:rPr lang="en-US" sz="2000" dirty="0"/>
              <a:t>         Atharva Keshre  (002292694)</a:t>
            </a:r>
          </a:p>
          <a:p>
            <a:pPr>
              <a:spcBef>
                <a:spcPts val="1000"/>
              </a:spcBef>
              <a:buClr>
                <a:schemeClr val="accent1"/>
              </a:buClr>
              <a:buSzPct val="80000"/>
            </a:pPr>
            <a:r>
              <a:rPr lang="en-US" sz="2000" dirty="0"/>
              <a:t>         Atharv Joshi       (002292691)</a:t>
            </a:r>
          </a:p>
          <a:p>
            <a:pPr>
              <a:spcBef>
                <a:spcPts val="1000"/>
              </a:spcBef>
              <a:buClr>
                <a:schemeClr val="accent1"/>
              </a:buClr>
              <a:buSzPct val="80000"/>
            </a:pPr>
            <a:r>
              <a:rPr lang="en-US" sz="2000" dirty="0"/>
              <a:t>         Amisha </a:t>
            </a:r>
            <a:r>
              <a:rPr lang="en-US" sz="2000" dirty="0" err="1"/>
              <a:t>Bhawsar</a:t>
            </a:r>
            <a:r>
              <a:rPr lang="en-US" sz="2000" dirty="0"/>
              <a:t>  (002292691)</a:t>
            </a:r>
          </a:p>
        </p:txBody>
      </p:sp>
      <p:sp>
        <p:nvSpPr>
          <p:cNvPr id="5" name="Title 1">
            <a:extLst>
              <a:ext uri="{FF2B5EF4-FFF2-40B4-BE49-F238E27FC236}">
                <a16:creationId xmlns:a16="http://schemas.microsoft.com/office/drawing/2014/main" id="{DC77FAE4-CBA6-03B4-51EB-76E8C2CB7674}"/>
              </a:ext>
            </a:extLst>
          </p:cNvPr>
          <p:cNvSpPr txBox="1">
            <a:spLocks/>
          </p:cNvSpPr>
          <p:nvPr/>
        </p:nvSpPr>
        <p:spPr>
          <a:xfrm>
            <a:off x="4397340" y="238981"/>
            <a:ext cx="4859549" cy="155892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pPr algn="ctr"/>
            <a:r>
              <a:rPr lang="en-US" sz="36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CSYE 7280 UX DESIGN/Testing</a:t>
            </a:r>
            <a:br>
              <a:rPr lang="en-US" sz="36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en-US" sz="36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-Midterm</a:t>
            </a:r>
          </a:p>
        </p:txBody>
      </p:sp>
    </p:spTree>
    <p:extLst>
      <p:ext uri="{BB962C8B-B14F-4D97-AF65-F5344CB8AC3E}">
        <p14:creationId xmlns:p14="http://schemas.microsoft.com/office/powerpoint/2010/main" val="41596083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57D863-C1ED-771F-471C-36287C5D93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5615" y="108088"/>
            <a:ext cx="3354993" cy="6495912"/>
          </a:xfrm>
          <a:prstGeom prst="rect">
            <a:avLst/>
          </a:prstGeom>
        </p:spPr>
      </p:pic>
      <p:pic>
        <p:nvPicPr>
          <p:cNvPr id="7" name="Picture 6">
            <a:extLst>
              <a:ext uri="{FF2B5EF4-FFF2-40B4-BE49-F238E27FC236}">
                <a16:creationId xmlns:a16="http://schemas.microsoft.com/office/drawing/2014/main" id="{41187514-449A-7285-BAB3-84482DB6BF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503" y="108088"/>
            <a:ext cx="3354993" cy="6495912"/>
          </a:xfrm>
          <a:prstGeom prst="rect">
            <a:avLst/>
          </a:prstGeom>
        </p:spPr>
      </p:pic>
      <p:pic>
        <p:nvPicPr>
          <p:cNvPr id="9" name="Picture 8">
            <a:extLst>
              <a:ext uri="{FF2B5EF4-FFF2-40B4-BE49-F238E27FC236}">
                <a16:creationId xmlns:a16="http://schemas.microsoft.com/office/drawing/2014/main" id="{E276A2A0-A4D8-2100-823B-0BEAA99925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06727" y="108088"/>
            <a:ext cx="3390234" cy="6495912"/>
          </a:xfrm>
          <a:prstGeom prst="rect">
            <a:avLst/>
          </a:prstGeom>
        </p:spPr>
      </p:pic>
    </p:spTree>
    <p:extLst>
      <p:ext uri="{BB962C8B-B14F-4D97-AF65-F5344CB8AC3E}">
        <p14:creationId xmlns:p14="http://schemas.microsoft.com/office/powerpoint/2010/main" val="3673544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2A035-DE43-6DE2-FE79-7A3C640CB70F}"/>
              </a:ext>
            </a:extLst>
          </p:cNvPr>
          <p:cNvSpPr>
            <a:spLocks noGrp="1"/>
          </p:cNvSpPr>
          <p:nvPr>
            <p:ph type="title"/>
          </p:nvPr>
        </p:nvSpPr>
        <p:spPr/>
        <p:txBody>
          <a:bodyPr/>
          <a:lstStyle/>
          <a:p>
            <a:r>
              <a:rPr lang="en-IN" dirty="0"/>
              <a:t>User Needs</a:t>
            </a:r>
          </a:p>
        </p:txBody>
      </p:sp>
      <p:sp>
        <p:nvSpPr>
          <p:cNvPr id="3" name="Content Placeholder 2">
            <a:extLst>
              <a:ext uri="{FF2B5EF4-FFF2-40B4-BE49-F238E27FC236}">
                <a16:creationId xmlns:a16="http://schemas.microsoft.com/office/drawing/2014/main" id="{2343AA89-4410-D8E4-10E2-06C26C120B6E}"/>
              </a:ext>
            </a:extLst>
          </p:cNvPr>
          <p:cNvSpPr>
            <a:spLocks noGrp="1"/>
          </p:cNvSpPr>
          <p:nvPr>
            <p:ph idx="1"/>
          </p:nvPr>
        </p:nvSpPr>
        <p:spPr>
          <a:xfrm>
            <a:off x="939800" y="2057400"/>
            <a:ext cx="9872871" cy="4038600"/>
          </a:xfrm>
        </p:spPr>
        <p:txBody>
          <a:bodyPr/>
          <a:lstStyle/>
          <a:p>
            <a:pPr algn="l">
              <a:buFont typeface="+mj-lt"/>
              <a:buAutoNum type="arabicPeriod"/>
            </a:pPr>
            <a:r>
              <a:rPr lang="en-US" sz="2400" dirty="0">
                <a:solidFill>
                  <a:schemeClr val="tx1"/>
                </a:solidFill>
                <a:latin typeface="Arial" panose="020B0604020202020204" pitchFamily="34" charset="0"/>
                <a:cs typeface="Arial" panose="020B0604020202020204" pitchFamily="34" charset="0"/>
              </a:rPr>
              <a:t>Users of Harvest Hub:</a:t>
            </a:r>
          </a:p>
          <a:p>
            <a:pPr marL="742950" lvl="1" indent="-285750" algn="l">
              <a:buFont typeface="+mj-lt"/>
              <a:buAutoNum type="arabicPeriod"/>
            </a:pPr>
            <a:r>
              <a:rPr lang="en-US" sz="2400" dirty="0">
                <a:solidFill>
                  <a:schemeClr val="tx1"/>
                </a:solidFill>
                <a:latin typeface="Arial" panose="020B0604020202020204" pitchFamily="34" charset="0"/>
                <a:cs typeface="Arial" panose="020B0604020202020204" pitchFamily="34" charset="0"/>
              </a:rPr>
              <a:t>Local consumers seeking fresh produce and artisanal goods.</a:t>
            </a:r>
          </a:p>
          <a:p>
            <a:pPr marL="742950" lvl="1" indent="-285750" algn="l">
              <a:buFont typeface="+mj-lt"/>
              <a:buAutoNum type="arabicPeriod"/>
            </a:pPr>
            <a:r>
              <a:rPr lang="en-US" sz="2400" dirty="0">
                <a:solidFill>
                  <a:schemeClr val="tx1"/>
                </a:solidFill>
                <a:latin typeface="Arial" panose="020B0604020202020204" pitchFamily="34" charset="0"/>
                <a:cs typeface="Arial" panose="020B0604020202020204" pitchFamily="34" charset="0"/>
              </a:rPr>
              <a:t>Small-scale farmers and producers looking to expand their customer base.</a:t>
            </a:r>
          </a:p>
          <a:p>
            <a:pPr algn="l">
              <a:buFont typeface="+mj-lt"/>
              <a:buAutoNum type="arabicPeriod"/>
            </a:pPr>
            <a:r>
              <a:rPr lang="en-US" sz="2400" dirty="0">
                <a:solidFill>
                  <a:schemeClr val="tx1"/>
                </a:solidFill>
                <a:latin typeface="Arial" panose="020B0604020202020204" pitchFamily="34" charset="0"/>
                <a:cs typeface="Arial" panose="020B0604020202020204" pitchFamily="34" charset="0"/>
              </a:rPr>
              <a:t>Their Goals and Context:</a:t>
            </a:r>
          </a:p>
          <a:p>
            <a:pPr marL="742950" lvl="1" indent="-285750" algn="l">
              <a:buFont typeface="+mj-lt"/>
              <a:buAutoNum type="arabicPeriod"/>
            </a:pPr>
            <a:r>
              <a:rPr lang="en-US" sz="2400" dirty="0">
                <a:solidFill>
                  <a:schemeClr val="tx1"/>
                </a:solidFill>
                <a:latin typeface="Arial" panose="020B0604020202020204" pitchFamily="34" charset="0"/>
                <a:cs typeface="Arial" panose="020B0604020202020204" pitchFamily="34" charset="0"/>
              </a:rPr>
              <a:t>Consumers aim to access high-quality, locally sourced products conveniently and support local farmers.</a:t>
            </a:r>
          </a:p>
          <a:p>
            <a:pPr marL="742950" lvl="1" indent="-285750" algn="l">
              <a:buFont typeface="+mj-lt"/>
              <a:buAutoNum type="arabicPeriod"/>
            </a:pPr>
            <a:r>
              <a:rPr lang="en-US" sz="2400" dirty="0">
                <a:solidFill>
                  <a:schemeClr val="tx1"/>
                </a:solidFill>
                <a:latin typeface="Arial" panose="020B0604020202020204" pitchFamily="34" charset="0"/>
                <a:cs typeface="Arial" panose="020B0604020202020204" pitchFamily="34" charset="0"/>
              </a:rPr>
              <a:t>Farmers aim to reach a wider audience and increase sales without the need for a physical storefront.</a:t>
            </a:r>
          </a:p>
          <a:p>
            <a:endParaRPr lang="en-IN" dirty="0">
              <a:solidFill>
                <a:schemeClr val="tx1"/>
              </a:solidFill>
            </a:endParaRPr>
          </a:p>
        </p:txBody>
      </p:sp>
    </p:spTree>
    <p:extLst>
      <p:ext uri="{BB962C8B-B14F-4D97-AF65-F5344CB8AC3E}">
        <p14:creationId xmlns:p14="http://schemas.microsoft.com/office/powerpoint/2010/main" val="4037837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34B08-75C9-01F7-DB89-566483911835}"/>
              </a:ext>
            </a:extLst>
          </p:cNvPr>
          <p:cNvSpPr>
            <a:spLocks noGrp="1"/>
          </p:cNvSpPr>
          <p:nvPr>
            <p:ph type="title"/>
          </p:nvPr>
        </p:nvSpPr>
        <p:spPr>
          <a:xfrm>
            <a:off x="1176302" y="553156"/>
            <a:ext cx="9875520" cy="1145822"/>
          </a:xfrm>
        </p:spPr>
        <p:txBody>
          <a:bodyPr>
            <a:normAutofit fontScale="90000"/>
          </a:bodyPr>
          <a:lstStyle/>
          <a:p>
            <a:r>
              <a:rPr lang="en-US" b="1" i="0" dirty="0">
                <a:effectLst/>
                <a:latin typeface="Söhne"/>
              </a:rPr>
              <a:t>USER NEEDS: Their Needs and Constraints</a:t>
            </a:r>
            <a:br>
              <a:rPr lang="en-US" b="0" i="0" dirty="0">
                <a:effectLst/>
                <a:latin typeface="Söhne"/>
              </a:rPr>
            </a:br>
            <a:endParaRPr lang="en-IN" dirty="0"/>
          </a:p>
        </p:txBody>
      </p:sp>
      <p:sp>
        <p:nvSpPr>
          <p:cNvPr id="3" name="Content Placeholder 2">
            <a:extLst>
              <a:ext uri="{FF2B5EF4-FFF2-40B4-BE49-F238E27FC236}">
                <a16:creationId xmlns:a16="http://schemas.microsoft.com/office/drawing/2014/main" id="{9589B396-592C-2223-A9CE-474C17943BAA}"/>
              </a:ext>
            </a:extLst>
          </p:cNvPr>
          <p:cNvSpPr>
            <a:spLocks noGrp="1"/>
          </p:cNvSpPr>
          <p:nvPr>
            <p:ph idx="1"/>
          </p:nvPr>
        </p:nvSpPr>
        <p:spPr>
          <a:xfrm>
            <a:off x="1158240" y="1409700"/>
            <a:ext cx="9872871" cy="4708878"/>
          </a:xfrm>
        </p:spPr>
        <p:txBody>
          <a:bodyPr>
            <a:normAutofit/>
          </a:bodyPr>
          <a:lstStyle/>
          <a:p>
            <a:pPr algn="l">
              <a:buFont typeface="Arial" panose="020B0604020202020204" pitchFamily="34" charset="0"/>
              <a:buChar char="•"/>
            </a:pPr>
            <a:r>
              <a:rPr lang="en-US" b="1" i="0" dirty="0">
                <a:solidFill>
                  <a:schemeClr val="tx1"/>
                </a:solidFill>
                <a:effectLst/>
                <a:latin typeface="Söhne"/>
              </a:rPr>
              <a:t>Convenience:</a:t>
            </a:r>
            <a:r>
              <a:rPr lang="en-US" b="0" i="0" dirty="0">
                <a:solidFill>
                  <a:schemeClr val="tx1"/>
                </a:solidFill>
                <a:effectLst/>
                <a:latin typeface="Söhne"/>
              </a:rPr>
              <a:t> Consumers are looking for a convenient way to purchase fresh produce and artisanal goods without having to physically visit multiple markets or farms.</a:t>
            </a:r>
          </a:p>
          <a:p>
            <a:pPr algn="l">
              <a:buFont typeface="Arial" panose="020B0604020202020204" pitchFamily="34" charset="0"/>
              <a:buChar char="•"/>
            </a:pPr>
            <a:r>
              <a:rPr lang="en-US" b="1" i="0" dirty="0">
                <a:solidFill>
                  <a:schemeClr val="tx1"/>
                </a:solidFill>
                <a:effectLst/>
                <a:latin typeface="Söhne"/>
              </a:rPr>
              <a:t>Access to Local Products:</a:t>
            </a:r>
            <a:r>
              <a:rPr lang="en-US" b="0" i="0" dirty="0">
                <a:solidFill>
                  <a:schemeClr val="tx1"/>
                </a:solidFill>
                <a:effectLst/>
                <a:latin typeface="Söhne"/>
              </a:rPr>
              <a:t> Consumers want access to locally sourced products to support the local economy and reduce their carbon footprint.</a:t>
            </a:r>
          </a:p>
          <a:p>
            <a:pPr algn="l">
              <a:buFont typeface="Arial" panose="020B0604020202020204" pitchFamily="34" charset="0"/>
              <a:buChar char="•"/>
            </a:pPr>
            <a:r>
              <a:rPr lang="en-US" b="1" i="0" dirty="0">
                <a:solidFill>
                  <a:schemeClr val="tx1"/>
                </a:solidFill>
                <a:effectLst/>
                <a:latin typeface="Söhne"/>
              </a:rPr>
              <a:t>Time Constraints:</a:t>
            </a:r>
            <a:r>
              <a:rPr lang="en-US" b="0" i="0" dirty="0">
                <a:solidFill>
                  <a:schemeClr val="tx1"/>
                </a:solidFill>
                <a:effectLst/>
                <a:latin typeface="Söhne"/>
              </a:rPr>
              <a:t> Busy consumers may face time constraints that prevent them from visiting traditional farmers markets or local farms during operating hours.</a:t>
            </a:r>
          </a:p>
          <a:p>
            <a:pPr algn="l">
              <a:buFont typeface="Arial" panose="020B0604020202020204" pitchFamily="34" charset="0"/>
              <a:buChar char="•"/>
            </a:pPr>
            <a:r>
              <a:rPr lang="en-US" b="1" i="0" dirty="0">
                <a:solidFill>
                  <a:schemeClr val="tx1"/>
                </a:solidFill>
                <a:effectLst/>
                <a:latin typeface="Söhne"/>
              </a:rPr>
              <a:t>Market Reach:</a:t>
            </a:r>
            <a:r>
              <a:rPr lang="en-US" b="0" i="0" dirty="0">
                <a:solidFill>
                  <a:schemeClr val="tx1"/>
                </a:solidFill>
                <a:effectLst/>
                <a:latin typeface="Söhne"/>
              </a:rPr>
              <a:t> Small-scale farmers and producers may struggle to reach a broader market beyond their local community due to limited resources and marketing capabilities.</a:t>
            </a:r>
          </a:p>
          <a:p>
            <a:pPr algn="l">
              <a:buFont typeface="Arial" panose="020B0604020202020204" pitchFamily="34" charset="0"/>
              <a:buChar char="•"/>
            </a:pPr>
            <a:r>
              <a:rPr lang="en-US" b="1" i="0" dirty="0">
                <a:solidFill>
                  <a:schemeClr val="tx1"/>
                </a:solidFill>
                <a:effectLst/>
                <a:latin typeface="Söhne"/>
              </a:rPr>
              <a:t>Logistical Challenges:</a:t>
            </a:r>
            <a:r>
              <a:rPr lang="en-US" b="0" i="0" dirty="0">
                <a:solidFill>
                  <a:schemeClr val="tx1"/>
                </a:solidFill>
                <a:effectLst/>
                <a:latin typeface="Söhne"/>
              </a:rPr>
              <a:t> Farmers may face logistical challenges in transporting and selling their products to distant markets or urban areas.</a:t>
            </a:r>
          </a:p>
          <a:p>
            <a:pPr algn="l">
              <a:buFont typeface="Arial" panose="020B0604020202020204" pitchFamily="34" charset="0"/>
              <a:buChar char="•"/>
            </a:pPr>
            <a:r>
              <a:rPr lang="en-US" b="1" i="0" dirty="0">
                <a:solidFill>
                  <a:schemeClr val="tx1"/>
                </a:solidFill>
                <a:effectLst/>
                <a:latin typeface="Söhne"/>
              </a:rPr>
              <a:t>Financial Constraints:</a:t>
            </a:r>
            <a:r>
              <a:rPr lang="en-US" b="0" i="0" dirty="0">
                <a:solidFill>
                  <a:schemeClr val="tx1"/>
                </a:solidFill>
                <a:effectLst/>
                <a:latin typeface="Söhne"/>
              </a:rPr>
              <a:t> Both consumers and farmers may face financial constraints, and they seek a platform that offers fair pricing and value for their products and purchases.</a:t>
            </a:r>
          </a:p>
          <a:p>
            <a:pPr algn="l">
              <a:buFont typeface="Arial" panose="020B0604020202020204" pitchFamily="34" charset="0"/>
              <a:buChar char="•"/>
            </a:pPr>
            <a:r>
              <a:rPr lang="en-US" b="1" i="0" dirty="0">
                <a:solidFill>
                  <a:schemeClr val="tx1"/>
                </a:solidFill>
                <a:effectLst/>
                <a:latin typeface="Söhne"/>
              </a:rPr>
              <a:t>Trust and Transparency:</a:t>
            </a:r>
            <a:r>
              <a:rPr lang="en-US" b="0" i="0" dirty="0">
                <a:solidFill>
                  <a:schemeClr val="tx1"/>
                </a:solidFill>
                <a:effectLst/>
                <a:latin typeface="Söhne"/>
              </a:rPr>
              <a:t> Consumers value transparency in the sourcing of products and seek assurance regarding the freshness and quality of the items they purchase.</a:t>
            </a:r>
          </a:p>
          <a:p>
            <a:endParaRPr lang="en-IN" dirty="0"/>
          </a:p>
        </p:txBody>
      </p:sp>
    </p:spTree>
    <p:extLst>
      <p:ext uri="{BB962C8B-B14F-4D97-AF65-F5344CB8AC3E}">
        <p14:creationId xmlns:p14="http://schemas.microsoft.com/office/powerpoint/2010/main" val="768068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935CD-0CBB-FE33-3739-BEEA405F3A8C}"/>
              </a:ext>
            </a:extLst>
          </p:cNvPr>
          <p:cNvSpPr>
            <a:spLocks noGrp="1"/>
          </p:cNvSpPr>
          <p:nvPr>
            <p:ph type="title"/>
          </p:nvPr>
        </p:nvSpPr>
        <p:spPr/>
        <p:txBody>
          <a:bodyPr>
            <a:normAutofit/>
          </a:bodyPr>
          <a:lstStyle/>
          <a:p>
            <a:r>
              <a:rPr lang="en-US" sz="4000" b="1" i="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Key features</a:t>
            </a:r>
            <a:endPar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aphicFrame>
        <p:nvGraphicFramePr>
          <p:cNvPr id="7" name="Content Placeholder 2">
            <a:extLst>
              <a:ext uri="{FF2B5EF4-FFF2-40B4-BE49-F238E27FC236}">
                <a16:creationId xmlns:a16="http://schemas.microsoft.com/office/drawing/2014/main" id="{1E6457CD-0322-6F56-B996-C1F44E89A59C}"/>
              </a:ext>
            </a:extLst>
          </p:cNvPr>
          <p:cNvGraphicFramePr>
            <a:graphicFrameLocks noGrp="1"/>
          </p:cNvGraphicFramePr>
          <p:nvPr>
            <p:ph idx="1"/>
            <p:extLst>
              <p:ext uri="{D42A27DB-BD31-4B8C-83A1-F6EECF244321}">
                <p14:modId xmlns:p14="http://schemas.microsoft.com/office/powerpoint/2010/main" val="235167925"/>
              </p:ext>
            </p:extLst>
          </p:nvPr>
        </p:nvGraphicFramePr>
        <p:xfrm>
          <a:off x="677334" y="1736437"/>
          <a:ext cx="8596312" cy="46505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550536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D2395-F91C-2FA8-4F05-16CF4669CE93}"/>
              </a:ext>
            </a:extLst>
          </p:cNvPr>
          <p:cNvSpPr>
            <a:spLocks noGrp="1"/>
          </p:cNvSpPr>
          <p:nvPr>
            <p:ph type="title"/>
          </p:nvPr>
        </p:nvSpPr>
        <p:spPr/>
        <p:txBody>
          <a:bodyPr>
            <a:normAutofit/>
          </a:bodyPr>
          <a:lstStyle/>
          <a:p>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Pain</a:t>
            </a:r>
            <a:r>
              <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Points</a:t>
            </a:r>
          </a:p>
        </p:txBody>
      </p:sp>
      <p:graphicFrame>
        <p:nvGraphicFramePr>
          <p:cNvPr id="5" name="Content Placeholder 2">
            <a:extLst>
              <a:ext uri="{FF2B5EF4-FFF2-40B4-BE49-F238E27FC236}">
                <a16:creationId xmlns:a16="http://schemas.microsoft.com/office/drawing/2014/main" id="{B2AB61E9-2A0B-BD9F-54C9-F4D8E7960564}"/>
              </a:ext>
            </a:extLst>
          </p:cNvPr>
          <p:cNvGraphicFramePr>
            <a:graphicFrameLocks noGrp="1"/>
          </p:cNvGraphicFramePr>
          <p:nvPr>
            <p:ph idx="1"/>
            <p:extLst>
              <p:ext uri="{D42A27DB-BD31-4B8C-83A1-F6EECF244321}">
                <p14:modId xmlns:p14="http://schemas.microsoft.com/office/powerpoint/2010/main" val="1406885093"/>
              </p:ext>
            </p:extLst>
          </p:nvPr>
        </p:nvGraphicFramePr>
        <p:xfrm>
          <a:off x="677863" y="1551710"/>
          <a:ext cx="8596312" cy="49460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62993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C62110D-1ACF-81F4-77E6-2933F61FE2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C7633-AE83-196C-4D61-EECD8E910042}"/>
              </a:ext>
            </a:extLst>
          </p:cNvPr>
          <p:cNvSpPr>
            <a:spLocks noGrp="1"/>
          </p:cNvSpPr>
          <p:nvPr>
            <p:ph type="title"/>
          </p:nvPr>
        </p:nvSpPr>
        <p:spPr/>
        <p:txBody>
          <a:bodyPr>
            <a:normAutofit/>
          </a:bodyPr>
          <a:lstStyle/>
          <a:p>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Pain Points</a:t>
            </a:r>
          </a:p>
        </p:txBody>
      </p:sp>
      <p:graphicFrame>
        <p:nvGraphicFramePr>
          <p:cNvPr id="5" name="Content Placeholder 2">
            <a:extLst>
              <a:ext uri="{FF2B5EF4-FFF2-40B4-BE49-F238E27FC236}">
                <a16:creationId xmlns:a16="http://schemas.microsoft.com/office/drawing/2014/main" id="{711E4BA9-BC59-9EE9-B008-83F8FBD80894}"/>
              </a:ext>
            </a:extLst>
          </p:cNvPr>
          <p:cNvGraphicFramePr>
            <a:graphicFrameLocks noGrp="1"/>
          </p:cNvGraphicFramePr>
          <p:nvPr>
            <p:ph idx="1"/>
            <p:extLst>
              <p:ext uri="{D42A27DB-BD31-4B8C-83A1-F6EECF244321}">
                <p14:modId xmlns:p14="http://schemas.microsoft.com/office/powerpoint/2010/main" val="403934597"/>
              </p:ext>
            </p:extLst>
          </p:nvPr>
        </p:nvGraphicFramePr>
        <p:xfrm>
          <a:off x="443345" y="1454728"/>
          <a:ext cx="8830830" cy="52924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73409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15A9E-7179-BC3A-0C66-D2AB22F36FAE}"/>
              </a:ext>
            </a:extLst>
          </p:cNvPr>
          <p:cNvSpPr>
            <a:spLocks noGrp="1"/>
          </p:cNvSpPr>
          <p:nvPr>
            <p:ph type="title"/>
          </p:nvPr>
        </p:nvSpPr>
        <p:spPr/>
        <p:txBody>
          <a:bodyPr/>
          <a:lstStyle/>
          <a:p>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UX Research Methods</a:t>
            </a:r>
            <a:endParaRPr lang="en-IN"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39F86862-82FD-B331-3CB0-FB58A49BD86A}"/>
              </a:ext>
            </a:extLst>
          </p:cNvPr>
          <p:cNvSpPr>
            <a:spLocks noGrp="1"/>
          </p:cNvSpPr>
          <p:nvPr>
            <p:ph idx="1"/>
          </p:nvPr>
        </p:nvSpPr>
        <p:spPr>
          <a:xfrm>
            <a:off x="357338" y="1930400"/>
            <a:ext cx="5841332" cy="4288285"/>
          </a:xfrm>
        </p:spPr>
        <p:txBody>
          <a:bodyPr>
            <a:norm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a:t>
            </a:r>
            <a:r>
              <a:rPr lang="en-US" b="0" i="0" dirty="0">
                <a:effectLst/>
                <a:latin typeface="Calibri" panose="020F0502020204030204" pitchFamily="34" charset="0"/>
                <a:cs typeface="Calibri" panose="020F0502020204030204" pitchFamily="34" charset="0"/>
              </a:rPr>
              <a:t>he process of gathering information and insights about the people who will use a product or service. It involves talking to users, observing their behavior, and understanding their needs, preferences, and challenges</a:t>
            </a:r>
          </a:p>
          <a:p>
            <a:pPr marL="285750" indent="-28575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The goal of user research is to ensure that the final product or service meets the needs of its intended users, resulting in a better user experience and increased satisfaction.</a:t>
            </a:r>
          </a:p>
          <a:p>
            <a:pPr marL="285750" indent="-28575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There are different methods for conducting user research, but we are specifically utilizing SWOT analysis, competitive analysis, and the empathy technique.</a:t>
            </a:r>
          </a:p>
          <a:p>
            <a:pPr marL="285750" indent="-285750">
              <a:buFont typeface="Arial" panose="020B0604020202020204" pitchFamily="34" charset="0"/>
              <a:buChar char="•"/>
            </a:pPr>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p:txBody>
      </p:sp>
      <p:graphicFrame>
        <p:nvGraphicFramePr>
          <p:cNvPr id="5" name="Content Placeholder 3">
            <a:extLst>
              <a:ext uri="{FF2B5EF4-FFF2-40B4-BE49-F238E27FC236}">
                <a16:creationId xmlns:a16="http://schemas.microsoft.com/office/drawing/2014/main" id="{AE6A1B96-54A7-B1EF-1A28-730652BE97B8}"/>
              </a:ext>
            </a:extLst>
          </p:cNvPr>
          <p:cNvGraphicFramePr>
            <a:graphicFrameLocks/>
          </p:cNvGraphicFramePr>
          <p:nvPr>
            <p:extLst>
              <p:ext uri="{D42A27DB-BD31-4B8C-83A1-F6EECF244321}">
                <p14:modId xmlns:p14="http://schemas.microsoft.com/office/powerpoint/2010/main" val="4051162509"/>
              </p:ext>
            </p:extLst>
          </p:nvPr>
        </p:nvGraphicFramePr>
        <p:xfrm>
          <a:off x="6350668" y="2057401"/>
          <a:ext cx="5841332" cy="40243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780759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388BACD-97E3-27F1-EA91-91F125E969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90D4B3-3E60-6A76-3633-6B3FB28F96B6}"/>
              </a:ext>
            </a:extLst>
          </p:cNvPr>
          <p:cNvSpPr>
            <a:spLocks noGrp="1"/>
          </p:cNvSpPr>
          <p:nvPr>
            <p:ph type="title"/>
          </p:nvPr>
        </p:nvSpPr>
        <p:spPr/>
        <p:txBody>
          <a:bodyPr anchor="t">
            <a:normAutofit/>
          </a:bodyPr>
          <a:lstStyle/>
          <a:p>
            <a:r>
              <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UX Research Methods – Reason/ Benefits</a:t>
            </a:r>
            <a:endParaRPr lang="en-IN"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2" name="Rectangle 4">
            <a:extLst>
              <a:ext uri="{FF2B5EF4-FFF2-40B4-BE49-F238E27FC236}">
                <a16:creationId xmlns:a16="http://schemas.microsoft.com/office/drawing/2014/main" id="{3FC5020B-F157-E547-2992-CD4FE36687BD}"/>
              </a:ext>
            </a:extLst>
          </p:cNvPr>
          <p:cNvSpPr>
            <a:spLocks noGrp="1" noChangeArrowheads="1"/>
          </p:cNvSpPr>
          <p:nvPr>
            <p:ph idx="1"/>
          </p:nvPr>
        </p:nvSpPr>
        <p:spPr bwMode="auto">
          <a:xfrm>
            <a:off x="677333" y="1357745"/>
            <a:ext cx="6920229" cy="5375563"/>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Ctr="0" compatLnSpc="1">
            <a:prstTxWarp prst="textNoShape">
              <a:avLst/>
            </a:prstTxWarp>
            <a:no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90000"/>
              </a:lnSpc>
              <a:spcBef>
                <a:spcPct val="0"/>
              </a:spcBef>
              <a:spcAft>
                <a:spcPts val="600"/>
              </a:spcAft>
              <a:buClrTx/>
              <a:buSzTx/>
              <a:buFontTx/>
              <a:buNone/>
              <a:tabLst/>
            </a:pPr>
            <a:endParaRPr kumimoji="0" lang="en-US" altLang="en-US" sz="1400" b="0" i="0" u="none" strike="noStrike" cap="none" normalizeH="0" baseline="0" dirty="0">
              <a:ln>
                <a:noFill/>
              </a:ln>
              <a:effectLst/>
              <a:latin typeface="Calibri" panose="020F0502020204030204" pitchFamily="34" charset="0"/>
              <a:cs typeface="Calibri" panose="020F0502020204030204" pitchFamily="34" charset="0"/>
            </a:endParaRPr>
          </a:p>
          <a:p>
            <a:pPr marL="0" marR="0" lvl="0" indent="0" defTabSz="914400" rtl="0" eaLnBrk="0" fontAlgn="base" latinLnBrk="0" hangingPunct="0">
              <a:lnSpc>
                <a:spcPct val="90000"/>
              </a:lnSpc>
              <a:spcBef>
                <a:spcPct val="0"/>
              </a:spcBef>
              <a:spcAft>
                <a:spcPts val="600"/>
              </a:spcAft>
              <a:buClrTx/>
              <a:buSzTx/>
              <a:buFontTx/>
              <a:buAutoNum type="arabicPeriod"/>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Competitive Analysis</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a:t>
            </a:r>
          </a:p>
          <a:p>
            <a:pPr marL="457200" marR="0" lvl="1" indent="0" defTabSz="914400" rtl="0" eaLnBrk="0" fontAlgn="base" latinLnBrk="0" hangingPunct="0">
              <a:lnSpc>
                <a:spcPct val="90000"/>
              </a:lnSpc>
              <a:spcBef>
                <a:spcPct val="0"/>
              </a:spcBef>
              <a:spcAft>
                <a:spcPts val="600"/>
              </a:spcAft>
              <a:buClrTx/>
              <a:buSzTx/>
              <a:buFontTx/>
              <a:buChar char="•"/>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Benefits</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 Provides insights into competitors' strategies, strengths, and weaknesses.</a:t>
            </a:r>
          </a:p>
          <a:p>
            <a:pPr marL="457200" marR="0" lvl="1" indent="0" defTabSz="914400" rtl="0" eaLnBrk="0" fontAlgn="base" latinLnBrk="0" hangingPunct="0">
              <a:lnSpc>
                <a:spcPct val="90000"/>
              </a:lnSpc>
              <a:spcBef>
                <a:spcPct val="0"/>
              </a:spcBef>
              <a:spcAft>
                <a:spcPts val="600"/>
              </a:spcAft>
              <a:buClrTx/>
              <a:buSzTx/>
              <a:buFontTx/>
              <a:buChar char="•"/>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Reason</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 Enables us to differentiate our product, identify market gaps, and refine our value proposition based on industry benchmarks.</a:t>
            </a:r>
          </a:p>
          <a:p>
            <a:pPr marL="0" marR="0" lvl="0" indent="0" defTabSz="914400" rtl="0" eaLnBrk="0" fontAlgn="base" latinLnBrk="0" hangingPunct="0">
              <a:lnSpc>
                <a:spcPct val="90000"/>
              </a:lnSpc>
              <a:spcBef>
                <a:spcPct val="0"/>
              </a:spcBef>
              <a:spcAft>
                <a:spcPts val="600"/>
              </a:spcAft>
              <a:buClrTx/>
              <a:buSzTx/>
              <a:buFontTx/>
              <a:buAutoNum type="arabicPeriod" startAt="2"/>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Empathy Mapping</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a:t>
            </a:r>
          </a:p>
          <a:p>
            <a:pPr marL="457200" marR="0" lvl="1" indent="0" defTabSz="914400" rtl="0" eaLnBrk="0" fontAlgn="base" latinLnBrk="0" hangingPunct="0">
              <a:lnSpc>
                <a:spcPct val="90000"/>
              </a:lnSpc>
              <a:spcBef>
                <a:spcPct val="0"/>
              </a:spcBef>
              <a:spcAft>
                <a:spcPts val="600"/>
              </a:spcAft>
              <a:buClrTx/>
              <a:buSzTx/>
              <a:buFontTx/>
              <a:buChar char="•"/>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Benefits</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 Fosters deeper understanding of users' needs, behaviors, and pain points.</a:t>
            </a:r>
          </a:p>
          <a:p>
            <a:pPr marL="457200" marR="0" lvl="1" indent="0" defTabSz="914400" rtl="0" eaLnBrk="0" fontAlgn="base" latinLnBrk="0" hangingPunct="0">
              <a:lnSpc>
                <a:spcPct val="90000"/>
              </a:lnSpc>
              <a:spcBef>
                <a:spcPct val="0"/>
              </a:spcBef>
              <a:spcAft>
                <a:spcPts val="600"/>
              </a:spcAft>
              <a:buClrTx/>
              <a:buSzTx/>
              <a:buFontTx/>
              <a:buChar char="•"/>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Reason</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 Facilitates the creation of user-centric products, enhancing user satisfaction and adoption by addressing real user challenges effectively.</a:t>
            </a:r>
          </a:p>
          <a:p>
            <a:pPr marL="0" marR="0" lvl="0" indent="0" defTabSz="914400" rtl="0" eaLnBrk="0" fontAlgn="base" latinLnBrk="0" hangingPunct="0">
              <a:lnSpc>
                <a:spcPct val="90000"/>
              </a:lnSpc>
              <a:spcBef>
                <a:spcPct val="0"/>
              </a:spcBef>
              <a:spcAft>
                <a:spcPts val="600"/>
              </a:spcAft>
              <a:buClrTx/>
              <a:buSzTx/>
              <a:buFontTx/>
              <a:buAutoNum type="arabicPeriod" startAt="3"/>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SWOT Analysis</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a:t>
            </a:r>
          </a:p>
          <a:p>
            <a:pPr marL="457200" marR="0" lvl="1" indent="0" defTabSz="914400" rtl="0" eaLnBrk="0" fontAlgn="base" latinLnBrk="0" hangingPunct="0">
              <a:lnSpc>
                <a:spcPct val="90000"/>
              </a:lnSpc>
              <a:spcBef>
                <a:spcPct val="0"/>
              </a:spcBef>
              <a:spcAft>
                <a:spcPts val="600"/>
              </a:spcAft>
              <a:buClrTx/>
              <a:buSzTx/>
              <a:buFontTx/>
              <a:buChar char="•"/>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Benefits</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 Offers a comprehensive view of project's internal strengths and weaknesses, as well as external opportunities and threats.</a:t>
            </a:r>
          </a:p>
          <a:p>
            <a:pPr marL="457200" marR="0" lvl="1" indent="0" defTabSz="914400" rtl="0" eaLnBrk="0" fontAlgn="base" latinLnBrk="0" hangingPunct="0">
              <a:lnSpc>
                <a:spcPct val="90000"/>
              </a:lnSpc>
              <a:spcBef>
                <a:spcPct val="0"/>
              </a:spcBef>
              <a:spcAft>
                <a:spcPts val="600"/>
              </a:spcAft>
              <a:buClrTx/>
              <a:buSzTx/>
              <a:buFontTx/>
              <a:buChar char="•"/>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Reason</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 Guides strategic decision-making, allowing us to capitalize on strengths, mitigate weaknesses, seize opportunities, and navigate potential threats effectively for project success.</a:t>
            </a:r>
          </a:p>
          <a:p>
            <a:pPr marL="0" marR="0" lvl="0" indent="0" defTabSz="914400" rtl="0" eaLnBrk="0" fontAlgn="base" latinLnBrk="0" hangingPunct="0">
              <a:lnSpc>
                <a:spcPct val="90000"/>
              </a:lnSpc>
              <a:spcBef>
                <a:spcPct val="0"/>
              </a:spcBef>
              <a:spcAft>
                <a:spcPts val="600"/>
              </a:spcAft>
              <a:buClrTx/>
              <a:buSzTx/>
              <a:buFontTx/>
              <a:buAutoNum type="arabicPeriod" startAt="4"/>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User Persona</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a:t>
            </a:r>
          </a:p>
          <a:p>
            <a:pPr marL="457200" marR="0" lvl="1" indent="0" defTabSz="914400" rtl="0" eaLnBrk="0" fontAlgn="base" latinLnBrk="0" hangingPunct="0">
              <a:lnSpc>
                <a:spcPct val="90000"/>
              </a:lnSpc>
              <a:spcBef>
                <a:spcPct val="0"/>
              </a:spcBef>
              <a:spcAft>
                <a:spcPts val="600"/>
              </a:spcAft>
              <a:buClrTx/>
              <a:buSzTx/>
              <a:buFontTx/>
              <a:buChar char="•"/>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Benefits</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 Creates fictional representations of target users, consolidating user research findings into actionable insights.</a:t>
            </a:r>
          </a:p>
          <a:p>
            <a:pPr marL="457200" marR="0" lvl="1" indent="0" defTabSz="914400" rtl="0" eaLnBrk="0" fontAlgn="base" latinLnBrk="0" hangingPunct="0">
              <a:lnSpc>
                <a:spcPct val="90000"/>
              </a:lnSpc>
              <a:spcBef>
                <a:spcPct val="0"/>
              </a:spcBef>
              <a:spcAft>
                <a:spcPts val="600"/>
              </a:spcAft>
              <a:buClrTx/>
              <a:buSzTx/>
              <a:buFontTx/>
              <a:buChar char="•"/>
              <a:tabLst/>
            </a:pPr>
            <a:r>
              <a:rPr kumimoji="0" lang="en-US" altLang="en-US" sz="1400" b="1" i="0" u="none" strike="noStrike" cap="none" normalizeH="0" baseline="0" dirty="0">
                <a:ln>
                  <a:noFill/>
                </a:ln>
                <a:effectLst/>
                <a:latin typeface="Calibri" panose="020F0502020204030204" pitchFamily="34" charset="0"/>
                <a:cs typeface="Calibri" panose="020F0502020204030204" pitchFamily="34" charset="0"/>
              </a:rPr>
              <a:t>Reason</a:t>
            </a:r>
            <a: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t>: Helps in aligning product development with user needs, preferences, and goals, ensuring that design and features resonate with the intended audience, ultimately leading to higher user engagement and satisfaction.</a:t>
            </a:r>
          </a:p>
          <a:p>
            <a:pPr marL="0" marR="0" lvl="0" indent="0" defTabSz="914400" rtl="0" eaLnBrk="0" fontAlgn="base" latinLnBrk="0" hangingPunct="0">
              <a:lnSpc>
                <a:spcPct val="90000"/>
              </a:lnSpc>
              <a:spcBef>
                <a:spcPct val="0"/>
              </a:spcBef>
              <a:spcAft>
                <a:spcPts val="600"/>
              </a:spcAft>
              <a:buClrTx/>
              <a:buSzTx/>
              <a:buFontTx/>
              <a:buNone/>
              <a:tabLst/>
            </a:pPr>
            <a:br>
              <a:rPr kumimoji="0" lang="en-US" altLang="en-US" sz="1400" b="0" i="0" u="none" strike="noStrike" cap="none" normalizeH="0" baseline="0" dirty="0">
                <a:ln>
                  <a:noFill/>
                </a:ln>
                <a:effectLst/>
                <a:latin typeface="Calibri" panose="020F0502020204030204" pitchFamily="34" charset="0"/>
                <a:cs typeface="Calibri" panose="020F0502020204030204" pitchFamily="34" charset="0"/>
              </a:rPr>
            </a:br>
            <a:endParaRPr kumimoji="0" lang="en-US" altLang="en-US" sz="1400" b="0" i="0" u="none" strike="noStrike" cap="none" normalizeH="0" baseline="0" dirty="0">
              <a:ln>
                <a:noFill/>
              </a:ln>
              <a:effectLst/>
              <a:latin typeface="Calibri" panose="020F0502020204030204" pitchFamily="34" charset="0"/>
              <a:cs typeface="Calibri" panose="020F0502020204030204" pitchFamily="34" charset="0"/>
            </a:endParaRPr>
          </a:p>
        </p:txBody>
      </p:sp>
      <p:pic>
        <p:nvPicPr>
          <p:cNvPr id="7" name="Graphic 6" descr="Research">
            <a:extLst>
              <a:ext uri="{FF2B5EF4-FFF2-40B4-BE49-F238E27FC236}">
                <a16:creationId xmlns:a16="http://schemas.microsoft.com/office/drawing/2014/main" id="{678D1145-0365-DA9F-C163-F287FB65BC9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97563" y="2173725"/>
            <a:ext cx="3145536" cy="3145536"/>
          </a:xfrm>
          <a:prstGeom prst="rect">
            <a:avLst/>
          </a:prstGeom>
        </p:spPr>
      </p:pic>
    </p:spTree>
    <p:extLst>
      <p:ext uri="{BB962C8B-B14F-4D97-AF65-F5344CB8AC3E}">
        <p14:creationId xmlns:p14="http://schemas.microsoft.com/office/powerpoint/2010/main" val="41819864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3C660-E56E-0003-E7BF-C44331F01A5E}"/>
              </a:ext>
            </a:extLst>
          </p:cNvPr>
          <p:cNvSpPr>
            <a:spLocks noGrp="1"/>
          </p:cNvSpPr>
          <p:nvPr>
            <p:ph type="title"/>
          </p:nvPr>
        </p:nvSpPr>
        <p:spPr>
          <a:xfrm>
            <a:off x="685800" y="260520"/>
            <a:ext cx="10820400" cy="792425"/>
          </a:xfrm>
        </p:spPr>
        <p:txBody>
          <a:bodyPr>
            <a:normAutofit/>
          </a:bodyPr>
          <a:lstStyle/>
          <a:p>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t>
            </a:r>
            <a:r>
              <a:rPr lang="en-US" sz="4000" b="1" i="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ompetitive </a:t>
            </a:r>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a:t>
            </a:r>
            <a:r>
              <a:rPr lang="en-US" sz="4000" b="1" i="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nalysis</a:t>
            </a:r>
            <a:endPar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aphicFrame>
        <p:nvGraphicFramePr>
          <p:cNvPr id="6" name="Content Placeholder 5">
            <a:extLst>
              <a:ext uri="{FF2B5EF4-FFF2-40B4-BE49-F238E27FC236}">
                <a16:creationId xmlns:a16="http://schemas.microsoft.com/office/drawing/2014/main" id="{473A57A0-26DB-F968-8810-196A02435530}"/>
              </a:ext>
            </a:extLst>
          </p:cNvPr>
          <p:cNvGraphicFramePr>
            <a:graphicFrameLocks noGrp="1"/>
          </p:cNvGraphicFramePr>
          <p:nvPr>
            <p:ph idx="1"/>
            <p:extLst>
              <p:ext uri="{D42A27DB-BD31-4B8C-83A1-F6EECF244321}">
                <p14:modId xmlns:p14="http://schemas.microsoft.com/office/powerpoint/2010/main" val="2752905434"/>
              </p:ext>
            </p:extLst>
          </p:nvPr>
        </p:nvGraphicFramePr>
        <p:xfrm>
          <a:off x="217715" y="1886015"/>
          <a:ext cx="11756570" cy="4632960"/>
        </p:xfrm>
        <a:graphic>
          <a:graphicData uri="http://schemas.openxmlformats.org/drawingml/2006/table">
            <a:tbl>
              <a:tblPr firstRow="1" bandRow="1">
                <a:tableStyleId>{5C22544A-7EE6-4342-B048-85BDC9FD1C3A}</a:tableStyleId>
              </a:tblPr>
              <a:tblGrid>
                <a:gridCol w="2043404">
                  <a:extLst>
                    <a:ext uri="{9D8B030D-6E8A-4147-A177-3AD203B41FA5}">
                      <a16:colId xmlns:a16="http://schemas.microsoft.com/office/drawing/2014/main" val="3711429383"/>
                    </a:ext>
                  </a:extLst>
                </a:gridCol>
                <a:gridCol w="2659224">
                  <a:extLst>
                    <a:ext uri="{9D8B030D-6E8A-4147-A177-3AD203B41FA5}">
                      <a16:colId xmlns:a16="http://schemas.microsoft.com/office/drawing/2014/main" val="68076362"/>
                    </a:ext>
                  </a:extLst>
                </a:gridCol>
                <a:gridCol w="2351314">
                  <a:extLst>
                    <a:ext uri="{9D8B030D-6E8A-4147-A177-3AD203B41FA5}">
                      <a16:colId xmlns:a16="http://schemas.microsoft.com/office/drawing/2014/main" val="745053550"/>
                    </a:ext>
                  </a:extLst>
                </a:gridCol>
                <a:gridCol w="2351314">
                  <a:extLst>
                    <a:ext uri="{9D8B030D-6E8A-4147-A177-3AD203B41FA5}">
                      <a16:colId xmlns:a16="http://schemas.microsoft.com/office/drawing/2014/main" val="3929739393"/>
                    </a:ext>
                  </a:extLst>
                </a:gridCol>
                <a:gridCol w="2351314">
                  <a:extLst>
                    <a:ext uri="{9D8B030D-6E8A-4147-A177-3AD203B41FA5}">
                      <a16:colId xmlns:a16="http://schemas.microsoft.com/office/drawing/2014/main" val="3327438101"/>
                    </a:ext>
                  </a:extLst>
                </a:gridCol>
              </a:tblGrid>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i="0" kern="1200" dirty="0">
                          <a:solidFill>
                            <a:schemeClr val="lt1"/>
                          </a:solidFill>
                          <a:effectLst/>
                          <a:latin typeface="+mn-lt"/>
                          <a:ea typeface="+mn-ea"/>
                          <a:cs typeface="+mn-cs"/>
                        </a:rPr>
                        <a:t>Competitor Name</a:t>
                      </a:r>
                    </a:p>
                  </a:txBody>
                  <a:tcPr/>
                </a:tc>
                <a:tc>
                  <a:txBody>
                    <a:bodyPr/>
                    <a:lstStyle/>
                    <a:p>
                      <a:pPr algn="ctr"/>
                      <a:r>
                        <a:rPr lang="en-US" sz="1400" b="1" i="0" kern="1200" dirty="0">
                          <a:solidFill>
                            <a:schemeClr val="lt1"/>
                          </a:solidFill>
                          <a:effectLst/>
                          <a:latin typeface="+mn-lt"/>
                          <a:ea typeface="+mn-ea"/>
                          <a:cs typeface="+mn-cs"/>
                        </a:rPr>
                        <a:t>Competitor Type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i="0" kern="1200" dirty="0">
                          <a:solidFill>
                            <a:schemeClr val="lt1"/>
                          </a:solidFill>
                          <a:effectLst/>
                          <a:latin typeface="+mn-lt"/>
                          <a:ea typeface="+mn-ea"/>
                          <a:cs typeface="+mn-cs"/>
                        </a:rPr>
                        <a:t>Business Product Offerings</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400" b="1" i="0" kern="1200" dirty="0">
                        <a:solidFill>
                          <a:schemeClr val="lt1"/>
                        </a:solidFill>
                        <a:effectLst/>
                        <a:latin typeface="+mn-lt"/>
                        <a:ea typeface="+mn-ea"/>
                        <a:cs typeface="+mn-cs"/>
                      </a:endParaRPr>
                    </a:p>
                    <a:p>
                      <a:pPr algn="ctr"/>
                      <a:endParaRPr lang="en-US" sz="14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i="0" kern="1200" dirty="0">
                          <a:solidFill>
                            <a:schemeClr val="lt1"/>
                          </a:solidFill>
                          <a:effectLst/>
                          <a:latin typeface="+mn-lt"/>
                          <a:ea typeface="+mn-ea"/>
                          <a:cs typeface="+mn-cs"/>
                        </a:rPr>
                        <a:t>Business Size</a:t>
                      </a:r>
                    </a:p>
                    <a:p>
                      <a:pPr algn="ctr"/>
                      <a:endParaRPr lang="en-US" sz="14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i="0" kern="1200" dirty="0">
                          <a:solidFill>
                            <a:schemeClr val="lt1"/>
                          </a:solidFill>
                          <a:effectLst/>
                          <a:latin typeface="+mn-lt"/>
                          <a:ea typeface="+mn-ea"/>
                          <a:cs typeface="+mn-cs"/>
                        </a:rPr>
                        <a:t>Pricing Plans</a:t>
                      </a:r>
                    </a:p>
                    <a:p>
                      <a:pPr algn="ctr"/>
                      <a:endParaRPr lang="en-US" sz="1400" dirty="0"/>
                    </a:p>
                  </a:txBody>
                  <a:tcPr/>
                </a:tc>
                <a:extLst>
                  <a:ext uri="{0D108BD9-81ED-4DB2-BD59-A6C34878D82A}">
                    <a16:rowId xmlns:a16="http://schemas.microsoft.com/office/drawing/2014/main" val="2515760256"/>
                  </a:ext>
                </a:extLst>
              </a:tr>
              <a:tr h="1099346">
                <a:tc>
                  <a:txBody>
                    <a:bodyPr/>
                    <a:lstStyle/>
                    <a:p>
                      <a:r>
                        <a:rPr lang="en-US" sz="1400" b="1" i="0" kern="1200" dirty="0">
                          <a:solidFill>
                            <a:schemeClr val="dk1"/>
                          </a:solidFill>
                          <a:effectLst/>
                          <a:latin typeface="+mn-lt"/>
                          <a:ea typeface="+mn-ea"/>
                          <a:cs typeface="+mn-cs"/>
                        </a:rPr>
                        <a:t>HarvestHub</a:t>
                      </a:r>
                      <a:endParaRPr lang="en-US" sz="1400" dirty="0"/>
                    </a:p>
                  </a:txBody>
                  <a:tcPr/>
                </a:tc>
                <a:tc>
                  <a:txBody>
                    <a:bodyPr/>
                    <a:lstStyle/>
                    <a:p>
                      <a:r>
                        <a:rPr lang="en-US" sz="1400" b="0" i="0" kern="1200" dirty="0">
                          <a:solidFill>
                            <a:schemeClr val="dk1"/>
                          </a:solidFill>
                          <a:effectLst/>
                          <a:latin typeface="+mn-lt"/>
                          <a:ea typeface="+mn-ea"/>
                          <a:cs typeface="+mn-cs"/>
                        </a:rPr>
                        <a:t>Direct competitor, as it also facilitates the direct sale of fresh produce from farmers</a:t>
                      </a:r>
                      <a:endParaRPr lang="en-US" sz="1400" dirty="0"/>
                    </a:p>
                  </a:txBody>
                  <a:tcPr/>
                </a:tc>
                <a:tc>
                  <a:txBody>
                    <a:bodyPr/>
                    <a:lstStyle/>
                    <a:p>
                      <a:r>
                        <a:rPr lang="en-US" sz="1400" b="0" i="0" kern="1200" dirty="0">
                          <a:solidFill>
                            <a:schemeClr val="dk1"/>
                          </a:solidFill>
                          <a:effectLst/>
                          <a:latin typeface="+mn-lt"/>
                          <a:ea typeface="+mn-ea"/>
                          <a:cs typeface="+mn-cs"/>
                        </a:rPr>
                        <a:t>+ Fresh crops and produce directly from local farmers.</a:t>
                      </a:r>
                      <a:endParaRPr lang="en-US" sz="1400" dirty="0"/>
                    </a:p>
                  </a:txBody>
                  <a:tcPr/>
                </a:tc>
                <a:tc>
                  <a:txBody>
                    <a:bodyPr/>
                    <a:lstStyle/>
                    <a:p>
                      <a:r>
                        <a:rPr lang="en-US" sz="1400" b="0" i="0" kern="1200" dirty="0">
                          <a:solidFill>
                            <a:schemeClr val="dk1"/>
                          </a:solidFill>
                          <a:effectLst/>
                          <a:latin typeface="+mn-lt"/>
                          <a:ea typeface="+mn-ea"/>
                          <a:cs typeface="+mn-cs"/>
                        </a:rPr>
                        <a:t>Small to midsize, starting up and likely focusing on local markets initially.</a:t>
                      </a:r>
                      <a:endParaRPr lang="en-US" sz="1400" dirty="0"/>
                    </a:p>
                  </a:txBody>
                  <a:tcPr/>
                </a:tc>
                <a:tc>
                  <a:txBody>
                    <a:bodyPr/>
                    <a:lstStyle/>
                    <a:p>
                      <a:r>
                        <a:rPr lang="en-US" sz="1400" b="0" i="0" kern="1200" dirty="0">
                          <a:solidFill>
                            <a:schemeClr val="dk1"/>
                          </a:solidFill>
                          <a:effectLst/>
                          <a:latin typeface="+mn-lt"/>
                          <a:ea typeface="+mn-ea"/>
                          <a:cs typeface="+mn-cs"/>
                        </a:rPr>
                        <a:t>+ Transparent pricing model, possibly subscription-based for farmers or commission-based on sales.</a:t>
                      </a:r>
                      <a:endParaRPr lang="en-US" sz="1400" dirty="0"/>
                    </a:p>
                  </a:txBody>
                  <a:tcPr/>
                </a:tc>
                <a:extLst>
                  <a:ext uri="{0D108BD9-81ED-4DB2-BD59-A6C34878D82A}">
                    <a16:rowId xmlns:a16="http://schemas.microsoft.com/office/drawing/2014/main" val="1056256764"/>
                  </a:ext>
                </a:extLst>
              </a:tr>
              <a:tr h="1099346">
                <a:tc>
                  <a:txBody>
                    <a:bodyPr/>
                    <a:lstStyle/>
                    <a:p>
                      <a:r>
                        <a:rPr lang="en-US" sz="1400" b="1" i="0" kern="1200" dirty="0">
                          <a:solidFill>
                            <a:schemeClr val="dk1"/>
                          </a:solidFill>
                          <a:effectLst/>
                          <a:latin typeface="+mn-lt"/>
                          <a:ea typeface="+mn-ea"/>
                          <a:cs typeface="+mn-cs"/>
                        </a:rPr>
                        <a:t>Patel Brothers</a:t>
                      </a:r>
                      <a:endParaRPr lang="en-US" sz="1400" dirty="0"/>
                    </a:p>
                  </a:txBody>
                  <a:tcPr/>
                </a:tc>
                <a:tc>
                  <a:txBody>
                    <a:bodyPr/>
                    <a:lstStyle/>
                    <a:p>
                      <a:r>
                        <a:rPr lang="en-US" sz="1400" b="0" i="0" kern="1200" dirty="0">
                          <a:solidFill>
                            <a:schemeClr val="dk1"/>
                          </a:solidFill>
                          <a:effectLst/>
                          <a:latin typeface="+mn-lt"/>
                          <a:ea typeface="+mn-ea"/>
                          <a:cs typeface="+mn-cs"/>
                        </a:rPr>
                        <a:t>Indirect competitor, focusing on selling South Asian grocery products.</a:t>
                      </a:r>
                      <a:endParaRPr lang="en-US" sz="1400" dirty="0"/>
                    </a:p>
                  </a:txBody>
                  <a:tcPr/>
                </a:tc>
                <a:tc>
                  <a:txBody>
                    <a:bodyPr/>
                    <a:lstStyle/>
                    <a:p>
                      <a:r>
                        <a:rPr lang="en-US" sz="1400" b="0" i="0" kern="1200" dirty="0">
                          <a:solidFill>
                            <a:schemeClr val="dk1"/>
                          </a:solidFill>
                          <a:effectLst/>
                          <a:latin typeface="+mn-lt"/>
                          <a:ea typeface="+mn-ea"/>
                          <a:cs typeface="+mn-cs"/>
                        </a:rPr>
                        <a:t>+ South Asian grocery products such as spices, grains, and specialty items.</a:t>
                      </a:r>
                    </a:p>
                    <a:p>
                      <a:r>
                        <a:rPr lang="en-US" sz="1400" b="0" i="0" kern="1200" dirty="0">
                          <a:solidFill>
                            <a:schemeClr val="dk1"/>
                          </a:solidFill>
                          <a:effectLst/>
                          <a:latin typeface="+mn-lt"/>
                          <a:ea typeface="+mn-ea"/>
                          <a:cs typeface="+mn-cs"/>
                        </a:rPr>
                        <a:t>- Limited Audience</a:t>
                      </a:r>
                      <a:endParaRPr lang="en-US" sz="1400" dirty="0"/>
                    </a:p>
                  </a:txBody>
                  <a:tcPr/>
                </a:tc>
                <a:tc>
                  <a:txBody>
                    <a:bodyPr/>
                    <a:lstStyle/>
                    <a:p>
                      <a:r>
                        <a:rPr lang="en-US" sz="1400" b="0" i="0" kern="1200" dirty="0">
                          <a:solidFill>
                            <a:schemeClr val="dk1"/>
                          </a:solidFill>
                          <a:effectLst/>
                          <a:latin typeface="+mn-lt"/>
                          <a:ea typeface="+mn-ea"/>
                          <a:cs typeface="+mn-cs"/>
                        </a:rPr>
                        <a:t>Midsize, with multiple locations and a niche market focus.</a:t>
                      </a:r>
                      <a:endParaRPr lang="en-US" sz="1400" dirty="0"/>
                    </a:p>
                  </a:txBody>
                  <a:tcPr/>
                </a:tc>
                <a:tc>
                  <a:txBody>
                    <a:bodyPr/>
                    <a:lstStyle/>
                    <a:p>
                      <a:r>
                        <a:rPr lang="en-US" sz="1400" b="0" i="0" kern="1200" dirty="0">
                          <a:solidFill>
                            <a:schemeClr val="dk1"/>
                          </a:solidFill>
                          <a:effectLst/>
                          <a:latin typeface="+mn-lt"/>
                          <a:ea typeface="+mn-ea"/>
                          <a:cs typeface="+mn-cs"/>
                        </a:rPr>
                        <a:t>+ Traditional retail pricing with occasional discounts or promotions.</a:t>
                      </a:r>
                      <a:endParaRPr lang="en-US" sz="1400" dirty="0"/>
                    </a:p>
                  </a:txBody>
                  <a:tcPr/>
                </a:tc>
                <a:extLst>
                  <a:ext uri="{0D108BD9-81ED-4DB2-BD59-A6C34878D82A}">
                    <a16:rowId xmlns:a16="http://schemas.microsoft.com/office/drawing/2014/main" val="760834033"/>
                  </a:ext>
                </a:extLst>
              </a:tr>
              <a:tr h="1099346">
                <a:tc>
                  <a:txBody>
                    <a:bodyPr/>
                    <a:lstStyle/>
                    <a:p>
                      <a:r>
                        <a:rPr lang="en-US" sz="1400" b="1" i="0" kern="1200" dirty="0" err="1">
                          <a:solidFill>
                            <a:schemeClr val="dk1"/>
                          </a:solidFill>
                          <a:effectLst/>
                          <a:latin typeface="+mn-lt"/>
                          <a:ea typeface="+mn-ea"/>
                          <a:cs typeface="+mn-cs"/>
                        </a:rPr>
                        <a:t>LocalHarvest</a:t>
                      </a:r>
                      <a:endParaRPr lang="en-US" sz="1400" dirty="0"/>
                    </a:p>
                  </a:txBody>
                  <a:tcPr/>
                </a:tc>
                <a:tc>
                  <a:txBody>
                    <a:bodyPr/>
                    <a:lstStyle/>
                    <a:p>
                      <a:r>
                        <a:rPr lang="en-US" sz="1400" b="0" i="0" kern="1200" dirty="0">
                          <a:solidFill>
                            <a:schemeClr val="dk1"/>
                          </a:solidFill>
                          <a:effectLst/>
                          <a:latin typeface="+mn-lt"/>
                          <a:ea typeface="+mn-ea"/>
                          <a:cs typeface="+mn-cs"/>
                        </a:rPr>
                        <a:t>Direct competitor, providing a platform for farmers to sell their produce directly to consumers.</a:t>
                      </a:r>
                      <a:endParaRPr lang="en-US" sz="1400" dirty="0"/>
                    </a:p>
                  </a:txBody>
                  <a:tcPr/>
                </a:tc>
                <a:tc>
                  <a:txBody>
                    <a:bodyPr/>
                    <a:lstStyle/>
                    <a:p>
                      <a:r>
                        <a:rPr lang="en-US" sz="1400" b="0" i="0" kern="1200" dirty="0">
                          <a:solidFill>
                            <a:schemeClr val="dk1"/>
                          </a:solidFill>
                          <a:effectLst/>
                          <a:latin typeface="+mn-lt"/>
                          <a:ea typeface="+mn-ea"/>
                          <a:cs typeface="+mn-cs"/>
                        </a:rPr>
                        <a:t>+ A variety of fresh produce, including fruits, vegetables, meats, and dairy products, sourced directly from local farmers.</a:t>
                      </a:r>
                      <a:endParaRPr lang="en-US" sz="1400" dirty="0"/>
                    </a:p>
                  </a:txBody>
                  <a:tcPr/>
                </a:tc>
                <a:tc>
                  <a:txBody>
                    <a:bodyPr/>
                    <a:lstStyle/>
                    <a:p>
                      <a:r>
                        <a:rPr lang="en-US" sz="1400" b="0" i="0" kern="1200" dirty="0">
                          <a:solidFill>
                            <a:schemeClr val="dk1"/>
                          </a:solidFill>
                          <a:effectLst/>
                          <a:latin typeface="+mn-lt"/>
                          <a:ea typeface="+mn-ea"/>
                          <a:cs typeface="+mn-cs"/>
                        </a:rPr>
                        <a:t>Midsize, established in the market with a focus on connecting local farmers with consumers.</a:t>
                      </a:r>
                      <a:endParaRPr lang="en-US" sz="1400" dirty="0"/>
                    </a:p>
                  </a:txBody>
                  <a:tcPr/>
                </a:tc>
                <a:tc>
                  <a:txBody>
                    <a:bodyPr/>
                    <a:lstStyle/>
                    <a:p>
                      <a:r>
                        <a:rPr lang="en-US" sz="1400" b="0" i="0" kern="1200" dirty="0">
                          <a:solidFill>
                            <a:schemeClr val="dk1"/>
                          </a:solidFill>
                          <a:effectLst/>
                          <a:latin typeface="+mn-lt"/>
                          <a:ea typeface="+mn-ea"/>
                          <a:cs typeface="+mn-cs"/>
                        </a:rPr>
                        <a:t>- Platform fees +Commission-based pricing for farmers, with varying rates depending on services offered.</a:t>
                      </a:r>
                      <a:endParaRPr lang="en-US" sz="1400" dirty="0"/>
                    </a:p>
                  </a:txBody>
                  <a:tcPr/>
                </a:tc>
                <a:extLst>
                  <a:ext uri="{0D108BD9-81ED-4DB2-BD59-A6C34878D82A}">
                    <a16:rowId xmlns:a16="http://schemas.microsoft.com/office/drawing/2014/main" val="1329974365"/>
                  </a:ext>
                </a:extLst>
              </a:tr>
            </a:tbl>
          </a:graphicData>
        </a:graphic>
      </p:graphicFrame>
      <p:sp>
        <p:nvSpPr>
          <p:cNvPr id="7" name="Content Placeholder 2">
            <a:extLst>
              <a:ext uri="{FF2B5EF4-FFF2-40B4-BE49-F238E27FC236}">
                <a16:creationId xmlns:a16="http://schemas.microsoft.com/office/drawing/2014/main" id="{A6179F64-25BA-2987-4B88-C6360CBAF70B}"/>
              </a:ext>
            </a:extLst>
          </p:cNvPr>
          <p:cNvSpPr txBox="1">
            <a:spLocks/>
          </p:cNvSpPr>
          <p:nvPr/>
        </p:nvSpPr>
        <p:spPr>
          <a:xfrm>
            <a:off x="1212273" y="1443800"/>
            <a:ext cx="7660008" cy="442215"/>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accent2">
                    <a:lumMod val="40000"/>
                    <a:lumOff val="60000"/>
                  </a:schemeClr>
                </a:solidFill>
              </a:rPr>
              <a:t>Competitive Analysis: HarvestHub vs. Patel Brothers vs. Local Harvest</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714716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392D86-D8BC-0F2F-2CBE-E1F91F3B0F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A5B052-076A-704A-26D4-2EAA0C55E4BF}"/>
              </a:ext>
            </a:extLst>
          </p:cNvPr>
          <p:cNvSpPr>
            <a:spLocks noGrp="1"/>
          </p:cNvSpPr>
          <p:nvPr>
            <p:ph type="title"/>
          </p:nvPr>
        </p:nvSpPr>
        <p:spPr>
          <a:xfrm>
            <a:off x="387927" y="384750"/>
            <a:ext cx="8776855" cy="681589"/>
          </a:xfrm>
        </p:spPr>
        <p:txBody>
          <a:bodyPr>
            <a:normAutofit fontScale="90000"/>
          </a:bodyPr>
          <a:lstStyle/>
          <a:p>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t>
            </a:r>
            <a:r>
              <a:rPr lang="en-US" sz="4000" b="1" i="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ompetitive </a:t>
            </a:r>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a:t>
            </a:r>
            <a:r>
              <a:rPr lang="en-US" sz="4000" b="1" i="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nalysis</a:t>
            </a:r>
            <a:endPar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aphicFrame>
        <p:nvGraphicFramePr>
          <p:cNvPr id="6" name="Content Placeholder 5">
            <a:extLst>
              <a:ext uri="{FF2B5EF4-FFF2-40B4-BE49-F238E27FC236}">
                <a16:creationId xmlns:a16="http://schemas.microsoft.com/office/drawing/2014/main" id="{601B5270-9DCF-6EB6-E582-0B983A92E29B}"/>
              </a:ext>
            </a:extLst>
          </p:cNvPr>
          <p:cNvGraphicFramePr>
            <a:graphicFrameLocks noGrp="1"/>
          </p:cNvGraphicFramePr>
          <p:nvPr>
            <p:ph idx="1"/>
            <p:extLst>
              <p:ext uri="{D42A27DB-BD31-4B8C-83A1-F6EECF244321}">
                <p14:modId xmlns:p14="http://schemas.microsoft.com/office/powerpoint/2010/main" val="1838042679"/>
              </p:ext>
            </p:extLst>
          </p:nvPr>
        </p:nvGraphicFramePr>
        <p:xfrm>
          <a:off x="205274" y="1553548"/>
          <a:ext cx="11781452" cy="5059680"/>
        </p:xfrm>
        <a:graphic>
          <a:graphicData uri="http://schemas.openxmlformats.org/drawingml/2006/table">
            <a:tbl>
              <a:tblPr firstRow="1" bandRow="1">
                <a:tableStyleId>{5C22544A-7EE6-4342-B048-85BDC9FD1C3A}</a:tableStyleId>
              </a:tblPr>
              <a:tblGrid>
                <a:gridCol w="2102802">
                  <a:extLst>
                    <a:ext uri="{9D8B030D-6E8A-4147-A177-3AD203B41FA5}">
                      <a16:colId xmlns:a16="http://schemas.microsoft.com/office/drawing/2014/main" val="933382732"/>
                    </a:ext>
                  </a:extLst>
                </a:gridCol>
                <a:gridCol w="2102802">
                  <a:extLst>
                    <a:ext uri="{9D8B030D-6E8A-4147-A177-3AD203B41FA5}">
                      <a16:colId xmlns:a16="http://schemas.microsoft.com/office/drawing/2014/main" val="3711429383"/>
                    </a:ext>
                  </a:extLst>
                </a:gridCol>
                <a:gridCol w="2736524">
                  <a:extLst>
                    <a:ext uri="{9D8B030D-6E8A-4147-A177-3AD203B41FA5}">
                      <a16:colId xmlns:a16="http://schemas.microsoft.com/office/drawing/2014/main" val="68076362"/>
                    </a:ext>
                  </a:extLst>
                </a:gridCol>
                <a:gridCol w="2419662">
                  <a:extLst>
                    <a:ext uri="{9D8B030D-6E8A-4147-A177-3AD203B41FA5}">
                      <a16:colId xmlns:a16="http://schemas.microsoft.com/office/drawing/2014/main" val="745053550"/>
                    </a:ext>
                  </a:extLst>
                </a:gridCol>
                <a:gridCol w="2419662">
                  <a:extLst>
                    <a:ext uri="{9D8B030D-6E8A-4147-A177-3AD203B41FA5}">
                      <a16:colId xmlns:a16="http://schemas.microsoft.com/office/drawing/2014/main" val="3929739393"/>
                    </a:ext>
                  </a:extLst>
                </a:gridCol>
              </a:tblGrid>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i="0" kern="1200" dirty="0">
                          <a:solidFill>
                            <a:schemeClr val="lt1"/>
                          </a:solidFill>
                          <a:effectLst/>
                          <a:latin typeface="+mn-lt"/>
                          <a:ea typeface="+mn-ea"/>
                          <a:cs typeface="+mn-cs"/>
                        </a:rPr>
                        <a:t>Competitor Name</a:t>
                      </a:r>
                    </a:p>
                  </a:txBody>
                  <a:tcPr/>
                </a:tc>
                <a:tc>
                  <a:txBody>
                    <a:bodyPr/>
                    <a:lstStyle/>
                    <a:p>
                      <a:pPr algn="ctr"/>
                      <a:r>
                        <a:rPr lang="en-US" sz="1400" b="1" i="0" kern="1200" dirty="0">
                          <a:solidFill>
                            <a:schemeClr val="lt1"/>
                          </a:solidFill>
                          <a:effectLst/>
                          <a:latin typeface="+mn-lt"/>
                          <a:ea typeface="+mn-ea"/>
                          <a:cs typeface="+mn-cs"/>
                        </a:rPr>
                        <a:t>Target Audience</a:t>
                      </a:r>
                    </a:p>
                  </a:txBody>
                  <a:tcPr/>
                </a:tc>
                <a:tc>
                  <a:txBody>
                    <a:bodyPr/>
                    <a:lstStyle/>
                    <a:p>
                      <a:pPr algn="ctr"/>
                      <a:r>
                        <a:rPr lang="en-US" sz="1400" b="1" i="0" kern="1200" dirty="0">
                          <a:solidFill>
                            <a:schemeClr val="lt1"/>
                          </a:solidFill>
                          <a:effectLst/>
                          <a:latin typeface="+mn-lt"/>
                          <a:ea typeface="+mn-ea"/>
                          <a:cs typeface="+mn-cs"/>
                        </a:rPr>
                        <a:t>Unique Value Proposition</a:t>
                      </a:r>
                    </a:p>
                  </a:txBody>
                  <a:tcPr/>
                </a:tc>
                <a:tc>
                  <a:txBody>
                    <a:bodyPr/>
                    <a:lstStyle/>
                    <a:p>
                      <a:pPr algn="ctr"/>
                      <a:r>
                        <a:rPr lang="en-US" sz="1400" b="1" i="0" kern="1200" dirty="0">
                          <a:solidFill>
                            <a:schemeClr val="lt1"/>
                          </a:solidFill>
                          <a:effectLst/>
                          <a:latin typeface="+mn-lt"/>
                          <a:ea typeface="+mn-ea"/>
                          <a:cs typeface="+mn-cs"/>
                        </a:rPr>
                        <a:t>Website/App Experience</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400" b="1" i="0" kern="1200" dirty="0">
                        <a:solidFill>
                          <a:schemeClr val="lt1"/>
                        </a:solidFill>
                        <a:effectLst/>
                        <a:latin typeface="+mn-lt"/>
                        <a:ea typeface="+mn-ea"/>
                        <a:cs typeface="+mn-cs"/>
                      </a:endParaRPr>
                    </a:p>
                    <a:p>
                      <a:pPr algn="ctr"/>
                      <a:endParaRPr lang="en-US" sz="1400" dirty="0"/>
                    </a:p>
                  </a:txBody>
                  <a:tcPr/>
                </a:tc>
                <a:tc>
                  <a:txBody>
                    <a:bodyPr/>
                    <a:lstStyle/>
                    <a:p>
                      <a:pPr algn="ctr"/>
                      <a:r>
                        <a:rPr lang="en-US" sz="1400" b="1" i="0" kern="1200" dirty="0">
                          <a:solidFill>
                            <a:schemeClr val="lt1"/>
                          </a:solidFill>
                          <a:effectLst/>
                          <a:latin typeface="+mn-lt"/>
                          <a:ea typeface="+mn-ea"/>
                          <a:cs typeface="+mn-cs"/>
                        </a:rPr>
                        <a:t>Interactions</a:t>
                      </a:r>
                    </a:p>
                    <a:p>
                      <a:pPr algn="ctr"/>
                      <a:endParaRPr lang="en-US" sz="1400" dirty="0"/>
                    </a:p>
                  </a:txBody>
                  <a:tcPr/>
                </a:tc>
                <a:extLst>
                  <a:ext uri="{0D108BD9-81ED-4DB2-BD59-A6C34878D82A}">
                    <a16:rowId xmlns:a16="http://schemas.microsoft.com/office/drawing/2014/main" val="2515760256"/>
                  </a:ext>
                </a:extLst>
              </a:tr>
              <a:tr h="1099346">
                <a:tc>
                  <a:txBody>
                    <a:bodyPr/>
                    <a:lstStyle/>
                    <a:p>
                      <a:r>
                        <a:rPr lang="en-US" sz="1400" b="1" i="0" kern="1200" dirty="0">
                          <a:solidFill>
                            <a:schemeClr val="dk1"/>
                          </a:solidFill>
                          <a:effectLst/>
                          <a:latin typeface="+mn-lt"/>
                          <a:ea typeface="+mn-ea"/>
                          <a:cs typeface="+mn-cs"/>
                        </a:rPr>
                        <a:t>HarvestHub</a:t>
                      </a:r>
                      <a:endParaRPr lang="en-US" sz="1400" dirty="0"/>
                    </a:p>
                  </a:txBody>
                  <a:tcPr/>
                </a:tc>
                <a:tc>
                  <a:txBody>
                    <a:bodyPr/>
                    <a:lstStyle/>
                    <a:p>
                      <a:pPr algn="l"/>
                      <a:r>
                        <a:rPr lang="en-US" sz="1400" b="0" i="0" kern="1200" dirty="0">
                          <a:solidFill>
                            <a:schemeClr val="dk1"/>
                          </a:solidFill>
                          <a:effectLst/>
                          <a:latin typeface="+mn-lt"/>
                          <a:ea typeface="+mn-ea"/>
                          <a:cs typeface="+mn-cs"/>
                        </a:rPr>
                        <a:t>+ Health-conscious consumers, supporters of local agriculture, environmentally conscious individuals.</a:t>
                      </a:r>
                      <a:endParaRPr lang="en-US" sz="1400" dirty="0"/>
                    </a:p>
                  </a:txBody>
                  <a:tcPr/>
                </a:tc>
                <a:tc>
                  <a:txBody>
                    <a:bodyPr/>
                    <a:lstStyle/>
                    <a:p>
                      <a:pPr algn="l"/>
                      <a:r>
                        <a:rPr lang="en-US" sz="1400" b="0" i="0" kern="1200" dirty="0">
                          <a:solidFill>
                            <a:schemeClr val="dk1"/>
                          </a:solidFill>
                          <a:effectLst/>
                          <a:latin typeface="+mn-lt"/>
                          <a:ea typeface="+mn-ea"/>
                          <a:cs typeface="+mn-cs"/>
                        </a:rPr>
                        <a:t>+ Direct connection to local farmers, ensuring freshness, supporting local economies, and reducing carbon footprint.</a:t>
                      </a:r>
                      <a:endParaRPr lang="en-US" sz="1400" dirty="0"/>
                    </a:p>
                  </a:txBody>
                  <a:tcPr/>
                </a:tc>
                <a:tc>
                  <a:txBody>
                    <a:bodyPr/>
                    <a:lstStyle/>
                    <a:p>
                      <a:pPr algn="l"/>
                      <a:r>
                        <a:rPr lang="en-US" sz="1400" b="0" i="0" kern="1200" dirty="0">
                          <a:solidFill>
                            <a:schemeClr val="dk1"/>
                          </a:solidFill>
                          <a:effectLst/>
                          <a:latin typeface="+mn-lt"/>
                          <a:ea typeface="+mn-ea"/>
                          <a:cs typeface="+mn-cs"/>
                        </a:rPr>
                        <a:t>+ Intuitive platform with easy navigation, focusing on showcasing farmers' produce and facilitating transactions.</a:t>
                      </a:r>
                      <a:endParaRPr lang="en-US" sz="1400" dirty="0"/>
                    </a:p>
                  </a:txBody>
                  <a:tcPr/>
                </a:tc>
                <a:tc>
                  <a:txBody>
                    <a:bodyPr/>
                    <a:lstStyle/>
                    <a:p>
                      <a:pPr algn="l"/>
                      <a:r>
                        <a:rPr lang="en-US" sz="1400" b="0" i="0" kern="1200" dirty="0">
                          <a:solidFill>
                            <a:schemeClr val="dk1"/>
                          </a:solidFill>
                          <a:effectLst/>
                          <a:latin typeface="+mn-lt"/>
                          <a:ea typeface="+mn-ea"/>
                          <a:cs typeface="+mn-cs"/>
                        </a:rPr>
                        <a:t>Search functionality by product or farmer, secure payment options, and possibly options for pre-ordering or subscription services.</a:t>
                      </a:r>
                      <a:endParaRPr lang="en-US" sz="1400" dirty="0"/>
                    </a:p>
                  </a:txBody>
                  <a:tcPr/>
                </a:tc>
                <a:extLst>
                  <a:ext uri="{0D108BD9-81ED-4DB2-BD59-A6C34878D82A}">
                    <a16:rowId xmlns:a16="http://schemas.microsoft.com/office/drawing/2014/main" val="1056256764"/>
                  </a:ext>
                </a:extLst>
              </a:tr>
              <a:tr h="1099346">
                <a:tc>
                  <a:txBody>
                    <a:bodyPr/>
                    <a:lstStyle/>
                    <a:p>
                      <a:r>
                        <a:rPr lang="en-US" sz="1400" b="1" i="0" kern="1200" dirty="0">
                          <a:solidFill>
                            <a:schemeClr val="dk1"/>
                          </a:solidFill>
                          <a:effectLst/>
                          <a:latin typeface="+mn-lt"/>
                          <a:ea typeface="+mn-ea"/>
                          <a:cs typeface="+mn-cs"/>
                        </a:rPr>
                        <a:t>Patel Brothers</a:t>
                      </a:r>
                      <a:endParaRPr lang="en-US" sz="1400" dirty="0"/>
                    </a:p>
                  </a:txBody>
                  <a:tcPr/>
                </a:tc>
                <a:tc>
                  <a:txBody>
                    <a:bodyPr/>
                    <a:lstStyle/>
                    <a:p>
                      <a:pPr algn="l"/>
                      <a:r>
                        <a:rPr lang="en-US" sz="1400" b="0" i="0" kern="1200" dirty="0">
                          <a:solidFill>
                            <a:schemeClr val="dk1"/>
                          </a:solidFill>
                          <a:effectLst/>
                          <a:latin typeface="+mn-lt"/>
                          <a:ea typeface="+mn-ea"/>
                          <a:cs typeface="+mn-cs"/>
                        </a:rPr>
                        <a:t>+ South Asian community members, individuals interested in ethnic cuisine and specialty ingredients.</a:t>
                      </a:r>
                      <a:endParaRPr lang="en-US" sz="1400" dirty="0"/>
                    </a:p>
                  </a:txBody>
                  <a:tcPr/>
                </a:tc>
                <a:tc>
                  <a:txBody>
                    <a:bodyPr/>
                    <a:lstStyle/>
                    <a:p>
                      <a:pPr algn="l"/>
                      <a:r>
                        <a:rPr lang="en-US" sz="1400" b="0" i="0" kern="1200" dirty="0">
                          <a:solidFill>
                            <a:schemeClr val="dk1"/>
                          </a:solidFill>
                          <a:effectLst/>
                          <a:latin typeface="+mn-lt"/>
                          <a:ea typeface="+mn-ea"/>
                          <a:cs typeface="+mn-cs"/>
                        </a:rPr>
                        <a:t>+ Authentic South Asian grocery products, cultural diversity, and specialty items not commonly found in mainstream supermarkets.</a:t>
                      </a:r>
                      <a:endParaRPr lang="en-US" sz="1400" dirty="0"/>
                    </a:p>
                  </a:txBody>
                  <a:tcPr/>
                </a:tc>
                <a:tc>
                  <a:txBody>
                    <a:bodyPr/>
                    <a:lstStyle/>
                    <a:p>
                      <a:pPr algn="l"/>
                      <a:r>
                        <a:rPr lang="en-US" sz="1400" b="0" i="0" kern="1200" dirty="0">
                          <a:solidFill>
                            <a:schemeClr val="dk1"/>
                          </a:solidFill>
                          <a:effectLst/>
                          <a:latin typeface="+mn-lt"/>
                          <a:ea typeface="+mn-ea"/>
                          <a:cs typeface="+mn-cs"/>
                        </a:rPr>
                        <a:t>+ User-friendly website with clear categorization.</a:t>
                      </a:r>
                      <a:br>
                        <a:rPr lang="en-US" sz="1400" b="0" i="0" kern="1200" dirty="0">
                          <a:solidFill>
                            <a:schemeClr val="dk1"/>
                          </a:solidFill>
                          <a:effectLst/>
                          <a:latin typeface="+mn-lt"/>
                          <a:ea typeface="+mn-ea"/>
                          <a:cs typeface="+mn-cs"/>
                        </a:rPr>
                      </a:br>
                      <a:r>
                        <a:rPr lang="en-US" sz="1400" b="0" i="0" kern="1200" dirty="0">
                          <a:solidFill>
                            <a:schemeClr val="dk1"/>
                          </a:solidFill>
                          <a:effectLst/>
                          <a:latin typeface="+mn-lt"/>
                          <a:ea typeface="+mn-ea"/>
                          <a:cs typeface="+mn-cs"/>
                        </a:rPr>
                        <a:t>- Limited Images</a:t>
                      </a:r>
                    </a:p>
                    <a:p>
                      <a:pPr algn="l"/>
                      <a:r>
                        <a:rPr lang="en-US" sz="1400" b="0" i="0" kern="1200" dirty="0">
                          <a:solidFill>
                            <a:schemeClr val="dk1"/>
                          </a:solidFill>
                          <a:effectLst/>
                          <a:latin typeface="+mn-lt"/>
                          <a:ea typeface="+mn-ea"/>
                          <a:cs typeface="+mn-cs"/>
                        </a:rPr>
                        <a:t>- No direct link to products from the landing page</a:t>
                      </a:r>
                      <a:endParaRPr lang="en-US" sz="1400" dirty="0"/>
                    </a:p>
                  </a:txBody>
                  <a:tcPr/>
                </a:tc>
                <a:tc>
                  <a:txBody>
                    <a:bodyPr/>
                    <a:lstStyle/>
                    <a:p>
                      <a:pPr algn="l"/>
                      <a:r>
                        <a:rPr lang="en-US" sz="1400" b="0" i="0" kern="1200" dirty="0">
                          <a:solidFill>
                            <a:schemeClr val="dk1"/>
                          </a:solidFill>
                          <a:effectLst/>
                          <a:latin typeface="+mn-lt"/>
                          <a:ea typeface="+mn-ea"/>
                          <a:cs typeface="+mn-cs"/>
                        </a:rPr>
                        <a:t>Online ordering, store locator, recipes, and customer reviews.</a:t>
                      </a:r>
                      <a:endParaRPr lang="en-US" sz="1400" dirty="0"/>
                    </a:p>
                  </a:txBody>
                  <a:tcPr/>
                </a:tc>
                <a:extLst>
                  <a:ext uri="{0D108BD9-81ED-4DB2-BD59-A6C34878D82A}">
                    <a16:rowId xmlns:a16="http://schemas.microsoft.com/office/drawing/2014/main" val="760834033"/>
                  </a:ext>
                </a:extLst>
              </a:tr>
              <a:tr h="1099346">
                <a:tc>
                  <a:txBody>
                    <a:bodyPr/>
                    <a:lstStyle/>
                    <a:p>
                      <a:r>
                        <a:rPr lang="en-US" sz="1400" b="1" i="0" kern="1200" dirty="0" err="1">
                          <a:solidFill>
                            <a:schemeClr val="dk1"/>
                          </a:solidFill>
                          <a:effectLst/>
                          <a:latin typeface="+mn-lt"/>
                          <a:ea typeface="+mn-ea"/>
                          <a:cs typeface="+mn-cs"/>
                        </a:rPr>
                        <a:t>LocalHarvest</a:t>
                      </a:r>
                      <a:endParaRPr lang="en-US" sz="1400" dirty="0"/>
                    </a:p>
                  </a:txBody>
                  <a:tcPr/>
                </a:tc>
                <a:tc>
                  <a:txBody>
                    <a:bodyPr/>
                    <a:lstStyle/>
                    <a:p>
                      <a:pPr algn="l"/>
                      <a:r>
                        <a:rPr lang="en-US" sz="1400" b="0" i="0" kern="1200" dirty="0">
                          <a:solidFill>
                            <a:schemeClr val="dk1"/>
                          </a:solidFill>
                          <a:effectLst/>
                          <a:latin typeface="+mn-lt"/>
                          <a:ea typeface="+mn-ea"/>
                          <a:cs typeface="+mn-cs"/>
                        </a:rPr>
                        <a:t>+ Locavores, individuals seeking fresh, locally sourced produce, and those interested in supporting small-scale agriculture.</a:t>
                      </a:r>
                      <a:endParaRPr lang="en-US" sz="1400" dirty="0"/>
                    </a:p>
                  </a:txBody>
                  <a:tcPr/>
                </a:tc>
                <a:tc>
                  <a:txBody>
                    <a:bodyPr/>
                    <a:lstStyle/>
                    <a:p>
                      <a:pPr algn="l"/>
                      <a:r>
                        <a:rPr lang="en-US" sz="1400" b="0" i="0" kern="1200" dirty="0">
                          <a:solidFill>
                            <a:schemeClr val="dk1"/>
                          </a:solidFill>
                          <a:effectLst/>
                          <a:latin typeface="+mn-lt"/>
                          <a:ea typeface="+mn-ea"/>
                          <a:cs typeface="+mn-cs"/>
                        </a:rPr>
                        <a:t>+ Access to fresh, locally sourced produce, supporting small-scale farmers, and promoting sustainable agriculture practices.</a:t>
                      </a:r>
                      <a:endParaRPr lang="en-US" sz="1400" dirty="0"/>
                    </a:p>
                  </a:txBody>
                  <a:tcPr/>
                </a:tc>
                <a:tc>
                  <a:txBody>
                    <a:bodyPr/>
                    <a:lstStyle/>
                    <a:p>
                      <a:pPr algn="l"/>
                      <a:r>
                        <a:rPr lang="en-US" sz="1400" b="0" i="0" kern="1200" dirty="0">
                          <a:solidFill>
                            <a:schemeClr val="dk1"/>
                          </a:solidFill>
                          <a:effectLst/>
                          <a:latin typeface="+mn-lt"/>
                          <a:ea typeface="+mn-ea"/>
                          <a:cs typeface="+mn-cs"/>
                        </a:rPr>
                        <a:t>+ Functional website/app with emphasis on connecting consumers with local farmers.</a:t>
                      </a:r>
                    </a:p>
                    <a:p>
                      <a:pPr algn="l"/>
                      <a:r>
                        <a:rPr lang="en-US" sz="1400" b="0" i="0" kern="1200" dirty="0">
                          <a:solidFill>
                            <a:schemeClr val="dk1"/>
                          </a:solidFill>
                          <a:effectLst/>
                          <a:latin typeface="+mn-lt"/>
                          <a:ea typeface="+mn-ea"/>
                          <a:cs typeface="+mn-cs"/>
                        </a:rPr>
                        <a:t>- Poor user interface</a:t>
                      </a:r>
                    </a:p>
                    <a:p>
                      <a:pPr algn="l"/>
                      <a:r>
                        <a:rPr lang="en-US" sz="1400" b="0" i="0" kern="1200" dirty="0">
                          <a:solidFill>
                            <a:schemeClr val="dk1"/>
                          </a:solidFill>
                          <a:effectLst/>
                          <a:latin typeface="+mn-lt"/>
                          <a:ea typeface="+mn-ea"/>
                          <a:cs typeface="+mn-cs"/>
                        </a:rPr>
                        <a:t>- Poor use of font and colors</a:t>
                      </a:r>
                    </a:p>
                    <a:p>
                      <a:pPr algn="l"/>
                      <a:endParaRPr lang="en-US" sz="1400" dirty="0"/>
                    </a:p>
                  </a:txBody>
                  <a:tcPr/>
                </a:tc>
                <a:tc>
                  <a:txBody>
                    <a:bodyPr/>
                    <a:lstStyle/>
                    <a:p>
                      <a:pPr algn="l"/>
                      <a:r>
                        <a:rPr lang="en-US" sz="1400" b="0" i="0" kern="1200" dirty="0">
                          <a:solidFill>
                            <a:schemeClr val="dk1"/>
                          </a:solidFill>
                          <a:effectLst/>
                          <a:latin typeface="+mn-lt"/>
                          <a:ea typeface="+mn-ea"/>
                          <a:cs typeface="+mn-cs"/>
                        </a:rPr>
                        <a:t>Search by location or product, farmer profiles, event listings, and community forums.</a:t>
                      </a:r>
                      <a:endParaRPr lang="en-US" sz="1400" dirty="0"/>
                    </a:p>
                  </a:txBody>
                  <a:tcPr/>
                </a:tc>
                <a:extLst>
                  <a:ext uri="{0D108BD9-81ED-4DB2-BD59-A6C34878D82A}">
                    <a16:rowId xmlns:a16="http://schemas.microsoft.com/office/drawing/2014/main" val="1329974365"/>
                  </a:ext>
                </a:extLst>
              </a:tr>
            </a:tbl>
          </a:graphicData>
        </a:graphic>
      </p:graphicFrame>
      <p:sp>
        <p:nvSpPr>
          <p:cNvPr id="7" name="Content Placeholder 2">
            <a:extLst>
              <a:ext uri="{FF2B5EF4-FFF2-40B4-BE49-F238E27FC236}">
                <a16:creationId xmlns:a16="http://schemas.microsoft.com/office/drawing/2014/main" id="{6956BE64-E2D5-0EF8-548E-14BADF990232}"/>
              </a:ext>
            </a:extLst>
          </p:cNvPr>
          <p:cNvSpPr txBox="1">
            <a:spLocks/>
          </p:cNvSpPr>
          <p:nvPr/>
        </p:nvSpPr>
        <p:spPr>
          <a:xfrm>
            <a:off x="-1655618" y="1166740"/>
            <a:ext cx="10820400" cy="299895"/>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accent2">
                    <a:lumMod val="40000"/>
                    <a:lumOff val="60000"/>
                  </a:schemeClr>
                </a:solidFill>
              </a:rPr>
              <a:t>Competitive Analysis: HarvestHub vs. Patel Brothers vs. Local Harvest</a:t>
            </a:r>
          </a:p>
          <a:p>
            <a:pPr marL="0" indent="0">
              <a:buFont typeface="Arial" panose="020B0604020202020204" pitchFamily="34" charset="0"/>
              <a:buNone/>
            </a:pPr>
            <a:endParaRPr lang="en-US" dirty="0">
              <a:solidFill>
                <a:schemeClr val="accent2">
                  <a:lumMod val="40000"/>
                  <a:lumOff val="60000"/>
                </a:schemeClr>
              </a:solidFill>
            </a:endParaRPr>
          </a:p>
        </p:txBody>
      </p:sp>
    </p:spTree>
    <p:extLst>
      <p:ext uri="{BB962C8B-B14F-4D97-AF65-F5344CB8AC3E}">
        <p14:creationId xmlns:p14="http://schemas.microsoft.com/office/powerpoint/2010/main" val="1034354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and person at a farmers market&#10;&#10;Description automatically generated">
            <a:extLst>
              <a:ext uri="{FF2B5EF4-FFF2-40B4-BE49-F238E27FC236}">
                <a16:creationId xmlns:a16="http://schemas.microsoft.com/office/drawing/2014/main" id="{9F9F1679-1CF4-C232-34D4-CDC7A1F8864A}"/>
              </a:ext>
            </a:extLst>
          </p:cNvPr>
          <p:cNvPicPr>
            <a:picLocks noChangeAspect="1"/>
          </p:cNvPicPr>
          <p:nvPr/>
        </p:nvPicPr>
        <p:blipFill rotWithShape="1">
          <a:blip r:embed="rId2">
            <a:extLst>
              <a:ext uri="{28A0092B-C50C-407E-A947-70E740481C1C}">
                <a14:useLocalDpi xmlns:a14="http://schemas.microsoft.com/office/drawing/2010/main" val="0"/>
              </a:ext>
            </a:extLst>
          </a:blip>
          <a:srcRect l="4275" r="18616" b="-2"/>
          <a:stretch/>
        </p:blipFill>
        <p:spPr>
          <a:xfrm>
            <a:off x="5328357" y="0"/>
            <a:ext cx="6863644" cy="6858000"/>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C466C140-38A7-B897-06AE-300728617DFF}"/>
              </a:ext>
            </a:extLst>
          </p:cNvPr>
          <p:cNvSpPr>
            <a:spLocks noGrp="1"/>
          </p:cNvSpPr>
          <p:nvPr>
            <p:ph type="title"/>
          </p:nvPr>
        </p:nvSpPr>
        <p:spPr>
          <a:xfrm>
            <a:off x="649624" y="318654"/>
            <a:ext cx="3851123" cy="900545"/>
          </a:xfrm>
        </p:spPr>
        <p:txBody>
          <a:bodyPr>
            <a:normAutofit/>
          </a:bodyPr>
          <a:lstStyle/>
          <a:p>
            <a:r>
              <a:rPr lang="en-US" b="1" dirty="0">
                <a:effectLst>
                  <a:outerShdw blurRad="38100" dist="38100" dir="2700000" algn="tl">
                    <a:srgbClr val="000000">
                      <a:alpha val="43137"/>
                    </a:srgbClr>
                  </a:outerShdw>
                </a:effectLst>
              </a:rPr>
              <a:t>Overview</a:t>
            </a:r>
          </a:p>
        </p:txBody>
      </p:sp>
      <p:sp>
        <p:nvSpPr>
          <p:cNvPr id="3" name="Content Placeholder 2">
            <a:extLst>
              <a:ext uri="{FF2B5EF4-FFF2-40B4-BE49-F238E27FC236}">
                <a16:creationId xmlns:a16="http://schemas.microsoft.com/office/drawing/2014/main" id="{91E8095F-2734-23E8-25CC-D479F9D4A6FD}"/>
              </a:ext>
            </a:extLst>
          </p:cNvPr>
          <p:cNvSpPr>
            <a:spLocks noGrp="1"/>
          </p:cNvSpPr>
          <p:nvPr>
            <p:ph idx="1"/>
          </p:nvPr>
        </p:nvSpPr>
        <p:spPr>
          <a:xfrm>
            <a:off x="318655" y="1330037"/>
            <a:ext cx="5929745" cy="5098472"/>
          </a:xfrm>
        </p:spPr>
        <p:txBody>
          <a:bodyPr>
            <a:normAutofit/>
          </a:bodyPr>
          <a:lstStyle/>
          <a:p>
            <a:pPr marL="0" indent="0">
              <a:lnSpc>
                <a:spcPct val="90000"/>
              </a:lnSpc>
              <a:buNone/>
            </a:pPr>
            <a:r>
              <a:rPr lang="en-US" sz="1600" b="1" i="0" dirty="0">
                <a:solidFill>
                  <a:schemeClr val="tx1"/>
                </a:solidFill>
                <a:effectLst/>
                <a:latin typeface="Calibri" panose="020F0502020204030204" pitchFamily="34" charset="0"/>
                <a:cs typeface="Calibri" panose="020F0502020204030204" pitchFamily="34" charset="0"/>
              </a:rPr>
              <a:t>Problem Statement:</a:t>
            </a:r>
          </a:p>
          <a:p>
            <a:pPr marL="0" indent="0">
              <a:lnSpc>
                <a:spcPct val="90000"/>
              </a:lnSpc>
              <a:buNone/>
            </a:pPr>
            <a:r>
              <a:rPr lang="en-US" sz="1600" b="0" i="0" dirty="0">
                <a:solidFill>
                  <a:schemeClr val="tx1"/>
                </a:solidFill>
                <a:effectLst/>
                <a:latin typeface="Calibri" panose="020F0502020204030204" pitchFamily="34" charset="0"/>
                <a:cs typeface="Calibri" panose="020F0502020204030204" pitchFamily="34" charset="0"/>
              </a:rPr>
              <a:t>In the current food supply chain, there is a significant disconnect between farmers and consumers. Farmers often struggle to reach a broader market and obtain fair prices for their produce due to reliance on traditional distribution channels and intermediaries. Meanwhile, </a:t>
            </a:r>
            <a:r>
              <a:rPr lang="en-US" sz="1600" dirty="0">
                <a:solidFill>
                  <a:schemeClr val="tx1"/>
                </a:solidFill>
                <a:latin typeface="Calibri" panose="020F0502020204030204" pitchFamily="34" charset="0"/>
                <a:cs typeface="Calibri" panose="020F0502020204030204" pitchFamily="34" charset="0"/>
              </a:rPr>
              <a:t>consumers face challenges in accessing fresh, locally sourced produce, often settling for mass-produced alternatives of unknown origin and quality. This lack of transparency and direct connection between farmers and consumers contributes to issues such as food waste, environmental degradation, and economic instability in farming communities.</a:t>
            </a:r>
          </a:p>
          <a:p>
            <a:pPr marL="0" indent="0">
              <a:lnSpc>
                <a:spcPct val="90000"/>
              </a:lnSpc>
              <a:buNone/>
            </a:pPr>
            <a:r>
              <a:rPr lang="en-US" sz="1600" b="1" dirty="0">
                <a:solidFill>
                  <a:schemeClr val="tx1"/>
                </a:solidFill>
                <a:latin typeface="Calibri" panose="020F0502020204030204" pitchFamily="34" charset="0"/>
                <a:cs typeface="Calibri" panose="020F0502020204030204" pitchFamily="34" charset="0"/>
              </a:rPr>
              <a:t>Solution:</a:t>
            </a:r>
          </a:p>
          <a:p>
            <a:pPr marL="0" indent="0">
              <a:lnSpc>
                <a:spcPct val="90000"/>
              </a:lnSpc>
              <a:buNone/>
            </a:pPr>
            <a:r>
              <a:rPr lang="en-US" sz="1600" dirty="0" err="1">
                <a:solidFill>
                  <a:schemeClr val="tx1"/>
                </a:solidFill>
                <a:latin typeface="Calibri" panose="020F0502020204030204" pitchFamily="34" charset="0"/>
                <a:cs typeface="Calibri" panose="020F0502020204030204" pitchFamily="34" charset="0"/>
              </a:rPr>
              <a:t>HarvestHub</a:t>
            </a:r>
            <a:r>
              <a:rPr lang="en-US" sz="1600" dirty="0">
                <a:solidFill>
                  <a:schemeClr val="tx1"/>
                </a:solidFill>
                <a:latin typeface="Calibri" panose="020F0502020204030204" pitchFamily="34" charset="0"/>
                <a:cs typeface="Calibri" panose="020F0502020204030204" pitchFamily="34" charset="0"/>
              </a:rPr>
              <a:t> offers a solution by providing an online platform that directly connects farmers with consumers, bypassing traditional distribution channels and intermediaries. Through </a:t>
            </a:r>
            <a:r>
              <a:rPr lang="en-US" sz="1600" dirty="0" err="1">
                <a:solidFill>
                  <a:schemeClr val="tx1"/>
                </a:solidFill>
                <a:latin typeface="Calibri" panose="020F0502020204030204" pitchFamily="34" charset="0"/>
                <a:cs typeface="Calibri" panose="020F0502020204030204" pitchFamily="34" charset="0"/>
              </a:rPr>
              <a:t>HarvestHub</a:t>
            </a:r>
            <a:r>
              <a:rPr lang="en-US" sz="1600" dirty="0">
                <a:solidFill>
                  <a:schemeClr val="tx1"/>
                </a:solidFill>
                <a:latin typeface="Calibri" panose="020F0502020204030204" pitchFamily="34" charset="0"/>
                <a:cs typeface="Calibri" panose="020F0502020204030204" pitchFamily="34" charset="0"/>
              </a:rPr>
              <a:t>, farmers can easily list their fresh produce for sale, reaching a wider audience and obtaining fair prices for their products. Consumers, in turn, gain access to a wide variety of locally sourced, farm-fresh produce, with transparent information about its origin, farming practices, and nutritional value.</a:t>
            </a:r>
          </a:p>
          <a:p>
            <a:pPr marL="0" indent="0">
              <a:lnSpc>
                <a:spcPct val="90000"/>
              </a:lnSpc>
              <a:buNone/>
            </a:pPr>
            <a:endParaRPr lang="en-US" sz="1600" cap="all" dirty="0">
              <a:latin typeface="Calibri" panose="020F0502020204030204" pitchFamily="34" charset="0"/>
              <a:ea typeface="+mj-ea"/>
              <a:cs typeface="Calibri" panose="020F0502020204030204" pitchFamily="34" charset="0"/>
            </a:endParaRPr>
          </a:p>
        </p:txBody>
      </p:sp>
    </p:spTree>
    <p:extLst>
      <p:ext uri="{BB962C8B-B14F-4D97-AF65-F5344CB8AC3E}">
        <p14:creationId xmlns:p14="http://schemas.microsoft.com/office/powerpoint/2010/main" val="3330714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87F1B7-5842-A072-EEDE-11E699F5A6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CA2352-DD14-B383-E6F1-CFDE79E3828A}"/>
              </a:ext>
            </a:extLst>
          </p:cNvPr>
          <p:cNvSpPr>
            <a:spLocks noGrp="1"/>
          </p:cNvSpPr>
          <p:nvPr>
            <p:ph type="title"/>
          </p:nvPr>
        </p:nvSpPr>
        <p:spPr>
          <a:xfrm>
            <a:off x="581891" y="276195"/>
            <a:ext cx="8610600" cy="1293028"/>
          </a:xfrm>
        </p:spPr>
        <p:txBody>
          <a:bodyPr>
            <a:normAutofit/>
          </a:bodyPr>
          <a:lstStyle/>
          <a:p>
            <a:r>
              <a:rPr lang="en-US" sz="4000" b="1" i="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competitive analysis</a:t>
            </a:r>
            <a:endPar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aphicFrame>
        <p:nvGraphicFramePr>
          <p:cNvPr id="6" name="Content Placeholder 5">
            <a:extLst>
              <a:ext uri="{FF2B5EF4-FFF2-40B4-BE49-F238E27FC236}">
                <a16:creationId xmlns:a16="http://schemas.microsoft.com/office/drawing/2014/main" id="{C3AB37D2-8913-7E4B-EBE1-7BFCC70F6614}"/>
              </a:ext>
            </a:extLst>
          </p:cNvPr>
          <p:cNvGraphicFramePr>
            <a:graphicFrameLocks noGrp="1"/>
          </p:cNvGraphicFramePr>
          <p:nvPr>
            <p:ph idx="1"/>
            <p:extLst>
              <p:ext uri="{D42A27DB-BD31-4B8C-83A1-F6EECF244321}">
                <p14:modId xmlns:p14="http://schemas.microsoft.com/office/powerpoint/2010/main" val="347067588"/>
              </p:ext>
            </p:extLst>
          </p:nvPr>
        </p:nvGraphicFramePr>
        <p:xfrm>
          <a:off x="581891" y="1895346"/>
          <a:ext cx="9310254" cy="4039945"/>
        </p:xfrm>
        <a:graphic>
          <a:graphicData uri="http://schemas.openxmlformats.org/drawingml/2006/table">
            <a:tbl>
              <a:tblPr firstRow="1" bandRow="1">
                <a:tableStyleId>{5C22544A-7EE6-4342-B048-85BDC9FD1C3A}</a:tableStyleId>
              </a:tblPr>
              <a:tblGrid>
                <a:gridCol w="2820118">
                  <a:extLst>
                    <a:ext uri="{9D8B030D-6E8A-4147-A177-3AD203B41FA5}">
                      <a16:colId xmlns:a16="http://schemas.microsoft.com/office/drawing/2014/main" val="933382732"/>
                    </a:ext>
                  </a:extLst>
                </a:gridCol>
                <a:gridCol w="2820118">
                  <a:extLst>
                    <a:ext uri="{9D8B030D-6E8A-4147-A177-3AD203B41FA5}">
                      <a16:colId xmlns:a16="http://schemas.microsoft.com/office/drawing/2014/main" val="3711429383"/>
                    </a:ext>
                  </a:extLst>
                </a:gridCol>
                <a:gridCol w="3670018">
                  <a:extLst>
                    <a:ext uri="{9D8B030D-6E8A-4147-A177-3AD203B41FA5}">
                      <a16:colId xmlns:a16="http://schemas.microsoft.com/office/drawing/2014/main" val="68076362"/>
                    </a:ext>
                  </a:extLst>
                </a:gridCol>
              </a:tblGrid>
              <a:tr h="68301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i="0" kern="1200" dirty="0">
                          <a:solidFill>
                            <a:schemeClr val="lt1"/>
                          </a:solidFill>
                          <a:effectLst/>
                          <a:latin typeface="+mn-lt"/>
                          <a:ea typeface="+mn-ea"/>
                          <a:cs typeface="+mn-cs"/>
                        </a:rPr>
                        <a:t>Competitor Name</a:t>
                      </a:r>
                    </a:p>
                  </a:txBody>
                  <a:tcPr/>
                </a:tc>
                <a:tc>
                  <a:txBody>
                    <a:bodyPr/>
                    <a:lstStyle/>
                    <a:p>
                      <a:pPr algn="ctr"/>
                      <a:r>
                        <a:rPr lang="en-US" sz="1400" b="1" i="0" kern="1200" dirty="0">
                          <a:solidFill>
                            <a:schemeClr val="lt1"/>
                          </a:solidFill>
                          <a:effectLst/>
                          <a:latin typeface="+mn-lt"/>
                          <a:ea typeface="+mn-ea"/>
                          <a:cs typeface="+mn-cs"/>
                        </a:rPr>
                        <a:t>Visual Design</a:t>
                      </a:r>
                    </a:p>
                  </a:txBody>
                  <a:tcPr/>
                </a:tc>
                <a:tc>
                  <a:txBody>
                    <a:bodyPr/>
                    <a:lstStyle/>
                    <a:p>
                      <a:pPr algn="ctr"/>
                      <a:r>
                        <a:rPr lang="en-US" sz="1400" b="1" i="0" kern="1200" dirty="0">
                          <a:solidFill>
                            <a:schemeClr val="lt1"/>
                          </a:solidFill>
                          <a:effectLst/>
                          <a:latin typeface="+mn-lt"/>
                          <a:ea typeface="+mn-ea"/>
                          <a:cs typeface="+mn-cs"/>
                        </a:rPr>
                        <a:t>Content Classification</a:t>
                      </a:r>
                    </a:p>
                  </a:txBody>
                  <a:tcPr/>
                </a:tc>
                <a:extLst>
                  <a:ext uri="{0D108BD9-81ED-4DB2-BD59-A6C34878D82A}">
                    <a16:rowId xmlns:a16="http://schemas.microsoft.com/office/drawing/2014/main" val="2515760256"/>
                  </a:ext>
                </a:extLst>
              </a:tr>
              <a:tr h="1099346">
                <a:tc>
                  <a:txBody>
                    <a:bodyPr/>
                    <a:lstStyle/>
                    <a:p>
                      <a:r>
                        <a:rPr lang="en-US" sz="1400" b="1" i="0" kern="1200" dirty="0">
                          <a:solidFill>
                            <a:schemeClr val="dk1"/>
                          </a:solidFill>
                          <a:effectLst/>
                          <a:latin typeface="+mn-lt"/>
                          <a:ea typeface="+mn-ea"/>
                          <a:cs typeface="+mn-cs"/>
                        </a:rPr>
                        <a:t>HarvestHub</a:t>
                      </a:r>
                      <a:endParaRPr lang="en-US" sz="1400" dirty="0"/>
                    </a:p>
                  </a:txBody>
                  <a:tcPr/>
                </a:tc>
                <a:tc>
                  <a:txBody>
                    <a:bodyPr/>
                    <a:lstStyle/>
                    <a:p>
                      <a:r>
                        <a:rPr lang="en-US" sz="1400" b="0" i="0" kern="1200" dirty="0">
                          <a:solidFill>
                            <a:schemeClr val="dk1"/>
                          </a:solidFill>
                          <a:effectLst/>
                          <a:latin typeface="+mn-lt"/>
                          <a:ea typeface="+mn-ea"/>
                          <a:cs typeface="+mn-cs"/>
                        </a:rPr>
                        <a:t>+ Clean and modern design with emphasis on showcasing the freshness and variety of produce.</a:t>
                      </a:r>
                      <a:endParaRPr lang="en-US" sz="1400" dirty="0"/>
                    </a:p>
                  </a:txBody>
                  <a:tcPr/>
                </a:tc>
                <a:tc>
                  <a:txBody>
                    <a:bodyPr/>
                    <a:lstStyle/>
                    <a:p>
                      <a:r>
                        <a:rPr lang="en-US" sz="1400" b="0" i="0" kern="1200" dirty="0">
                          <a:solidFill>
                            <a:schemeClr val="dk1"/>
                          </a:solidFill>
                          <a:effectLst/>
                          <a:latin typeface="+mn-lt"/>
                          <a:ea typeface="+mn-ea"/>
                          <a:cs typeface="+mn-cs"/>
                        </a:rPr>
                        <a:t>+ Informative content about farmers, their practices, and the benefits of buying local produce, with a friendly and inviting tone.</a:t>
                      </a:r>
                      <a:endParaRPr lang="en-US" sz="1400" dirty="0"/>
                    </a:p>
                  </a:txBody>
                  <a:tcPr/>
                </a:tc>
                <a:extLst>
                  <a:ext uri="{0D108BD9-81ED-4DB2-BD59-A6C34878D82A}">
                    <a16:rowId xmlns:a16="http://schemas.microsoft.com/office/drawing/2014/main" val="1056256764"/>
                  </a:ext>
                </a:extLst>
              </a:tr>
              <a:tr h="1099346">
                <a:tc>
                  <a:txBody>
                    <a:bodyPr/>
                    <a:lstStyle/>
                    <a:p>
                      <a:r>
                        <a:rPr lang="en-US" sz="1400" b="1" i="0" kern="1200" dirty="0">
                          <a:solidFill>
                            <a:schemeClr val="dk1"/>
                          </a:solidFill>
                          <a:effectLst/>
                          <a:latin typeface="+mn-lt"/>
                          <a:ea typeface="+mn-ea"/>
                          <a:cs typeface="+mn-cs"/>
                        </a:rPr>
                        <a:t>Patel Brothers</a:t>
                      </a:r>
                      <a:endParaRPr lang="en-US" sz="1400" dirty="0"/>
                    </a:p>
                  </a:txBody>
                  <a:tcPr/>
                </a:tc>
                <a:tc>
                  <a:txBody>
                    <a:bodyPr/>
                    <a:lstStyle/>
                    <a:p>
                      <a:r>
                        <a:rPr lang="en-US" sz="1400" b="0" i="0" kern="1200" dirty="0">
                          <a:solidFill>
                            <a:schemeClr val="dk1"/>
                          </a:solidFill>
                          <a:effectLst/>
                          <a:latin typeface="+mn-lt"/>
                          <a:ea typeface="+mn-ea"/>
                          <a:cs typeface="+mn-cs"/>
                        </a:rPr>
                        <a:t>+ Vibrant and colorful design reflecting South Asian culture, with clear product imagery and branding.</a:t>
                      </a:r>
                      <a:endParaRPr lang="en-US" sz="1400" dirty="0"/>
                    </a:p>
                  </a:txBody>
                  <a:tcPr/>
                </a:tc>
                <a:tc>
                  <a:txBody>
                    <a:bodyPr/>
                    <a:lstStyle/>
                    <a:p>
                      <a:r>
                        <a:rPr lang="en-US" sz="1400" b="0" i="0" kern="1200" dirty="0">
                          <a:solidFill>
                            <a:schemeClr val="dk1"/>
                          </a:solidFill>
                          <a:effectLst/>
                          <a:latin typeface="+mn-lt"/>
                          <a:ea typeface="+mn-ea"/>
                          <a:cs typeface="+mn-cs"/>
                        </a:rPr>
                        <a:t>+ Product descriptions, cooking tips, and cultural information presented in an engaging and informative manner, catering to the South Asian community.</a:t>
                      </a:r>
                      <a:endParaRPr lang="en-US" sz="1400" dirty="0"/>
                    </a:p>
                  </a:txBody>
                  <a:tcPr/>
                </a:tc>
                <a:extLst>
                  <a:ext uri="{0D108BD9-81ED-4DB2-BD59-A6C34878D82A}">
                    <a16:rowId xmlns:a16="http://schemas.microsoft.com/office/drawing/2014/main" val="760834033"/>
                  </a:ext>
                </a:extLst>
              </a:tr>
              <a:tr h="1099346">
                <a:tc>
                  <a:txBody>
                    <a:bodyPr/>
                    <a:lstStyle/>
                    <a:p>
                      <a:r>
                        <a:rPr lang="en-US" sz="1400" b="1" i="0" kern="1200" dirty="0" err="1">
                          <a:solidFill>
                            <a:schemeClr val="dk1"/>
                          </a:solidFill>
                          <a:effectLst/>
                          <a:latin typeface="+mn-lt"/>
                          <a:ea typeface="+mn-ea"/>
                          <a:cs typeface="+mn-cs"/>
                        </a:rPr>
                        <a:t>LocalHarvest</a:t>
                      </a:r>
                      <a:endParaRPr lang="en-US" sz="1400" dirty="0"/>
                    </a:p>
                  </a:txBody>
                  <a:tcPr/>
                </a:tc>
                <a:tc>
                  <a:txBody>
                    <a:bodyPr/>
                    <a:lstStyle/>
                    <a:p>
                      <a:r>
                        <a:rPr lang="en-US" sz="1400" b="0" i="0" kern="1200" dirty="0">
                          <a:solidFill>
                            <a:schemeClr val="dk1"/>
                          </a:solidFill>
                          <a:effectLst/>
                          <a:latin typeface="+mn-lt"/>
                          <a:ea typeface="+mn-ea"/>
                          <a:cs typeface="+mn-cs"/>
                        </a:rPr>
                        <a:t>+ Straightforward design, focusing on usability.</a:t>
                      </a:r>
                    </a:p>
                    <a:p>
                      <a:r>
                        <a:rPr lang="en-US" sz="1400" dirty="0"/>
                        <a:t>- Free Space on both sides of the website.</a:t>
                      </a:r>
                    </a:p>
                    <a:p>
                      <a:r>
                        <a:rPr lang="en-US" sz="1400" dirty="0"/>
                        <a:t>-Missing images</a:t>
                      </a:r>
                    </a:p>
                  </a:txBody>
                  <a:tcPr/>
                </a:tc>
                <a:tc>
                  <a:txBody>
                    <a:bodyPr/>
                    <a:lstStyle/>
                    <a:p>
                      <a:r>
                        <a:rPr lang="en-US" sz="1400" b="0" i="0" kern="1200" dirty="0">
                          <a:solidFill>
                            <a:schemeClr val="dk1"/>
                          </a:solidFill>
                          <a:effectLst/>
                          <a:latin typeface="+mn-lt"/>
                          <a:ea typeface="+mn-ea"/>
                          <a:cs typeface="+mn-cs"/>
                        </a:rPr>
                        <a:t>+ Educational content about local agriculture, sustainable practices, and the importance of supporting small-scale farmers, with an emphasis on community building.</a:t>
                      </a:r>
                      <a:endParaRPr lang="en-US" sz="1400" dirty="0"/>
                    </a:p>
                  </a:txBody>
                  <a:tcPr/>
                </a:tc>
                <a:extLst>
                  <a:ext uri="{0D108BD9-81ED-4DB2-BD59-A6C34878D82A}">
                    <a16:rowId xmlns:a16="http://schemas.microsoft.com/office/drawing/2014/main" val="1329974365"/>
                  </a:ext>
                </a:extLst>
              </a:tr>
            </a:tbl>
          </a:graphicData>
        </a:graphic>
      </p:graphicFrame>
      <p:sp>
        <p:nvSpPr>
          <p:cNvPr id="7" name="Content Placeholder 2">
            <a:extLst>
              <a:ext uri="{FF2B5EF4-FFF2-40B4-BE49-F238E27FC236}">
                <a16:creationId xmlns:a16="http://schemas.microsoft.com/office/drawing/2014/main" id="{020F2C28-5BAD-4DA9-4E86-1DB863C5AE9E}"/>
              </a:ext>
            </a:extLst>
          </p:cNvPr>
          <p:cNvSpPr txBox="1">
            <a:spLocks/>
          </p:cNvSpPr>
          <p:nvPr/>
        </p:nvSpPr>
        <p:spPr>
          <a:xfrm>
            <a:off x="-2232138" y="1419275"/>
            <a:ext cx="10820400" cy="299895"/>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accent2">
                    <a:lumMod val="40000"/>
                    <a:lumOff val="60000"/>
                  </a:schemeClr>
                </a:solidFill>
              </a:rPr>
              <a:t>Competitive Analysis: HarvestHub vs. Patel Brothers vs. </a:t>
            </a:r>
            <a:r>
              <a:rPr lang="en-US" dirty="0" err="1">
                <a:solidFill>
                  <a:schemeClr val="accent2">
                    <a:lumMod val="40000"/>
                    <a:lumOff val="60000"/>
                  </a:schemeClr>
                </a:solidFill>
              </a:rPr>
              <a:t>LocalHarvest</a:t>
            </a:r>
            <a:endParaRPr lang="en-US" dirty="0">
              <a:solidFill>
                <a:schemeClr val="accent2">
                  <a:lumMod val="40000"/>
                  <a:lumOff val="60000"/>
                </a:schemeClr>
              </a:solidFill>
            </a:endParaRPr>
          </a:p>
          <a:p>
            <a:pPr marL="0" indent="0">
              <a:buFont typeface="Arial" panose="020B0604020202020204" pitchFamily="34" charset="0"/>
              <a:buNone/>
            </a:pPr>
            <a:endParaRPr lang="en-US" dirty="0">
              <a:solidFill>
                <a:schemeClr val="accent2">
                  <a:lumMod val="40000"/>
                  <a:lumOff val="60000"/>
                </a:schemeClr>
              </a:solidFill>
            </a:endParaRPr>
          </a:p>
        </p:txBody>
      </p:sp>
    </p:spTree>
    <p:extLst>
      <p:ext uri="{BB962C8B-B14F-4D97-AF65-F5344CB8AC3E}">
        <p14:creationId xmlns:p14="http://schemas.microsoft.com/office/powerpoint/2010/main" val="2245727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3E931-422F-47C6-40C5-69914D3D28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F0C9B0-BF92-22A2-869B-C18B3940F049}"/>
              </a:ext>
            </a:extLst>
          </p:cNvPr>
          <p:cNvSpPr>
            <a:spLocks noGrp="1"/>
          </p:cNvSpPr>
          <p:nvPr>
            <p:ph type="title"/>
          </p:nvPr>
        </p:nvSpPr>
        <p:spPr>
          <a:xfrm>
            <a:off x="829766" y="325846"/>
            <a:ext cx="8610600" cy="1293028"/>
          </a:xfrm>
        </p:spPr>
        <p:txBody>
          <a:bodyPr>
            <a:normAutofit/>
          </a:bodyPr>
          <a:lstStyle/>
          <a:p>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Local Harvest</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14" name="Content Placeholder 13" descr="A screenshot of a computer&#10;&#10;Description automatically generated">
            <a:extLst>
              <a:ext uri="{FF2B5EF4-FFF2-40B4-BE49-F238E27FC236}">
                <a16:creationId xmlns:a16="http://schemas.microsoft.com/office/drawing/2014/main" id="{BA2BE0FE-AD37-9309-5CD4-B2B3510264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9766" y="1475019"/>
            <a:ext cx="7884743" cy="4877026"/>
          </a:xfrm>
        </p:spPr>
      </p:pic>
    </p:spTree>
    <p:extLst>
      <p:ext uri="{BB962C8B-B14F-4D97-AF65-F5344CB8AC3E}">
        <p14:creationId xmlns:p14="http://schemas.microsoft.com/office/powerpoint/2010/main" val="25347707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84B44-4486-C4E5-8AC8-2C3A0DF96CEC}"/>
              </a:ext>
            </a:extLst>
          </p:cNvPr>
          <p:cNvSpPr>
            <a:spLocks noGrp="1"/>
          </p:cNvSpPr>
          <p:nvPr>
            <p:ph type="title"/>
          </p:nvPr>
        </p:nvSpPr>
        <p:spPr>
          <a:xfrm>
            <a:off x="346367" y="209204"/>
            <a:ext cx="9875520" cy="1356360"/>
          </a:xfrm>
        </p:spPr>
        <p:txBody>
          <a:bodyPr>
            <a:normAutofit/>
          </a:bodyPr>
          <a:lstStyle/>
          <a:p>
            <a:r>
              <a:rPr lang="en-US" sz="4000" b="1" cap="none" dirty="0">
                <a:ln w="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User</a:t>
            </a:r>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sz="4000" b="1" cap="none" dirty="0">
                <a:ln w="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Persona</a:t>
            </a:r>
            <a:endParaRPr lang="en-IN"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8" name="Content Placeholder 7">
            <a:extLst>
              <a:ext uri="{FF2B5EF4-FFF2-40B4-BE49-F238E27FC236}">
                <a16:creationId xmlns:a16="http://schemas.microsoft.com/office/drawing/2014/main" id="{B488E169-2870-C50F-69DF-BFDA5E70A41C}"/>
              </a:ext>
            </a:extLst>
          </p:cNvPr>
          <p:cNvSpPr>
            <a:spLocks/>
          </p:cNvSpPr>
          <p:nvPr/>
        </p:nvSpPr>
        <p:spPr>
          <a:xfrm>
            <a:off x="1045125" y="1427019"/>
            <a:ext cx="4519008" cy="5209309"/>
          </a:xfrm>
          <a:prstGeom prst="rect">
            <a:avLst/>
          </a:prstGeom>
        </p:spPr>
        <p:txBody>
          <a:bodyPr>
            <a:noAutofit/>
          </a:bodyPr>
          <a:lstStyle/>
          <a:p>
            <a:pPr defTabSz="292608">
              <a:spcAft>
                <a:spcPts val="600"/>
              </a:spcAft>
            </a:pPr>
            <a:r>
              <a:rPr lang="en-US" sz="1100" b="1" kern="1200" dirty="0">
                <a:solidFill>
                  <a:srgbClr val="0D0D0D"/>
                </a:solidFill>
                <a:latin typeface="Calibri" panose="020F0502020204030204" pitchFamily="34" charset="0"/>
                <a:ea typeface="+mn-ea"/>
                <a:cs typeface="Calibri" panose="020F0502020204030204" pitchFamily="34" charset="0"/>
              </a:rPr>
              <a:t>Name</a:t>
            </a:r>
            <a:r>
              <a:rPr lang="en-US" sz="1100" kern="1200" dirty="0">
                <a:solidFill>
                  <a:srgbClr val="0D0D0D"/>
                </a:solidFill>
                <a:latin typeface="Calibri" panose="020F0502020204030204" pitchFamily="34" charset="0"/>
                <a:ea typeface="+mn-ea"/>
                <a:cs typeface="Calibri" panose="020F0502020204030204" pitchFamily="34" charset="0"/>
              </a:rPr>
              <a:t>: Sarah </a:t>
            </a:r>
          </a:p>
          <a:p>
            <a:pPr defTabSz="292608">
              <a:spcAft>
                <a:spcPts val="600"/>
              </a:spcAft>
            </a:pPr>
            <a:r>
              <a:rPr lang="en-US" sz="1100" b="1" kern="1200" dirty="0">
                <a:solidFill>
                  <a:srgbClr val="0D0D0D"/>
                </a:solidFill>
                <a:latin typeface="Calibri" panose="020F0502020204030204" pitchFamily="34" charset="0"/>
                <a:ea typeface="+mn-ea"/>
                <a:cs typeface="Calibri" panose="020F0502020204030204" pitchFamily="34" charset="0"/>
              </a:rPr>
              <a:t>Age</a:t>
            </a:r>
            <a:r>
              <a:rPr lang="en-US" sz="1100" kern="1200" dirty="0">
                <a:solidFill>
                  <a:srgbClr val="0D0D0D"/>
                </a:solidFill>
                <a:latin typeface="Calibri" panose="020F0502020204030204" pitchFamily="34" charset="0"/>
                <a:ea typeface="+mn-ea"/>
                <a:cs typeface="Calibri" panose="020F0502020204030204" pitchFamily="34" charset="0"/>
              </a:rPr>
              <a:t>: 32 </a:t>
            </a:r>
          </a:p>
          <a:p>
            <a:pPr defTabSz="292608">
              <a:spcAft>
                <a:spcPts val="600"/>
              </a:spcAft>
            </a:pPr>
            <a:r>
              <a:rPr lang="en-US" sz="1100" b="1" kern="1200" dirty="0">
                <a:solidFill>
                  <a:srgbClr val="0D0D0D"/>
                </a:solidFill>
                <a:latin typeface="Calibri" panose="020F0502020204030204" pitchFamily="34" charset="0"/>
                <a:ea typeface="+mn-ea"/>
                <a:cs typeface="Calibri" panose="020F0502020204030204" pitchFamily="34" charset="0"/>
              </a:rPr>
              <a:t>Occupation</a:t>
            </a:r>
            <a:r>
              <a:rPr lang="en-US" sz="1100" kern="1200" dirty="0">
                <a:solidFill>
                  <a:srgbClr val="0D0D0D"/>
                </a:solidFill>
                <a:latin typeface="Calibri" panose="020F0502020204030204" pitchFamily="34" charset="0"/>
                <a:ea typeface="+mn-ea"/>
                <a:cs typeface="Calibri" panose="020F0502020204030204" pitchFamily="34" charset="0"/>
              </a:rPr>
              <a:t>: Marketing Manager </a:t>
            </a:r>
          </a:p>
          <a:p>
            <a:pPr defTabSz="292608">
              <a:spcAft>
                <a:spcPts val="600"/>
              </a:spcAft>
            </a:pPr>
            <a:r>
              <a:rPr lang="en-US" sz="1100" b="1" kern="1200" dirty="0">
                <a:solidFill>
                  <a:srgbClr val="0D0D0D"/>
                </a:solidFill>
                <a:latin typeface="Calibri" panose="020F0502020204030204" pitchFamily="34" charset="0"/>
                <a:ea typeface="+mn-ea"/>
                <a:cs typeface="Calibri" panose="020F0502020204030204" pitchFamily="34" charset="0"/>
              </a:rPr>
              <a:t>Location</a:t>
            </a:r>
            <a:r>
              <a:rPr lang="en-US" sz="1100" kern="1200" dirty="0">
                <a:solidFill>
                  <a:srgbClr val="0D0D0D"/>
                </a:solidFill>
                <a:latin typeface="Calibri" panose="020F0502020204030204" pitchFamily="34" charset="0"/>
                <a:ea typeface="+mn-ea"/>
                <a:cs typeface="Calibri" panose="020F0502020204030204" pitchFamily="34" charset="0"/>
              </a:rPr>
              <a:t>: Suburban area </a:t>
            </a:r>
          </a:p>
          <a:p>
            <a:pPr defTabSz="292608">
              <a:spcAft>
                <a:spcPts val="600"/>
              </a:spcAft>
            </a:pPr>
            <a:r>
              <a:rPr lang="en-US" sz="1100" b="1" kern="1200" dirty="0">
                <a:solidFill>
                  <a:srgbClr val="0D0D0D"/>
                </a:solidFill>
                <a:latin typeface="Calibri" panose="020F0502020204030204" pitchFamily="34" charset="0"/>
                <a:ea typeface="+mn-ea"/>
                <a:cs typeface="Calibri" panose="020F0502020204030204" pitchFamily="34" charset="0"/>
              </a:rPr>
              <a:t>Background</a:t>
            </a:r>
            <a:r>
              <a:rPr lang="en-US" sz="1100" kern="1200" dirty="0">
                <a:solidFill>
                  <a:srgbClr val="0D0D0D"/>
                </a:solidFill>
                <a:latin typeface="Calibri" panose="020F0502020204030204" pitchFamily="34" charset="0"/>
                <a:ea typeface="+mn-ea"/>
                <a:cs typeface="Calibri" panose="020F0502020204030204" pitchFamily="34" charset="0"/>
              </a:rPr>
              <a:t>: Sarah is health-conscious and environmentally aware. She values fresh, locally sourced produce but often struggles to find such options at her local grocery store. Sarah wants to support small-scale farmers and make sustainable food choices but finds it challenging to access farm-fresh produce due to limited options and lack of transparency in the food supply chain.</a:t>
            </a:r>
          </a:p>
          <a:p>
            <a:pPr defTabSz="292608">
              <a:spcAft>
                <a:spcPts val="600"/>
              </a:spcAft>
            </a:pPr>
            <a:r>
              <a:rPr lang="en-US" sz="1100" b="1" kern="1200" dirty="0">
                <a:solidFill>
                  <a:srgbClr val="0D0D0D"/>
                </a:solidFill>
                <a:latin typeface="Calibri" panose="020F0502020204030204" pitchFamily="34" charset="0"/>
                <a:ea typeface="+mn-ea"/>
                <a:cs typeface="Calibri" panose="020F0502020204030204" pitchFamily="34" charset="0"/>
              </a:rPr>
              <a:t>Goals and Needs:</a:t>
            </a:r>
          </a:p>
          <a:p>
            <a:pPr defTabSz="292608">
              <a:spcAft>
                <a:spcPts val="600"/>
              </a:spcAft>
            </a:pPr>
            <a:r>
              <a:rPr lang="en-US" sz="1100" kern="1200" dirty="0">
                <a:solidFill>
                  <a:srgbClr val="0D0D0D"/>
                </a:solidFill>
                <a:latin typeface="Calibri" panose="020F0502020204030204" pitchFamily="34" charset="0"/>
                <a:ea typeface="+mn-ea"/>
                <a:cs typeface="Calibri" panose="020F0502020204030204" pitchFamily="34" charset="0"/>
              </a:rPr>
              <a:t>Access to Fresh, Locally Sourced Produce: Sarah wants convenient access to farm-fresh produce without having to visit multiple farmers' markets or specialty stores.</a:t>
            </a:r>
          </a:p>
          <a:p>
            <a:pPr defTabSz="292608">
              <a:spcAft>
                <a:spcPts val="600"/>
              </a:spcAft>
            </a:pPr>
            <a:r>
              <a:rPr lang="en-US" sz="1100" kern="1200" dirty="0">
                <a:solidFill>
                  <a:srgbClr val="0D0D0D"/>
                </a:solidFill>
                <a:latin typeface="Calibri" panose="020F0502020204030204" pitchFamily="34" charset="0"/>
                <a:ea typeface="+mn-ea"/>
                <a:cs typeface="Calibri" panose="020F0502020204030204" pitchFamily="34" charset="0"/>
              </a:rPr>
              <a:t>Support for Sustainable Agriculture: Sarah is passionate about supporting sustainable agriculture practices and wants to purchase products from farmers who prioritize environmentally friendly farming methods.</a:t>
            </a:r>
          </a:p>
          <a:p>
            <a:pPr defTabSz="292608">
              <a:spcAft>
                <a:spcPts val="600"/>
              </a:spcAft>
            </a:pPr>
            <a:r>
              <a:rPr lang="en-US" sz="1100" kern="1200" dirty="0">
                <a:solidFill>
                  <a:srgbClr val="0D0D0D"/>
                </a:solidFill>
                <a:latin typeface="Calibri" panose="020F0502020204030204" pitchFamily="34" charset="0"/>
                <a:ea typeface="+mn-ea"/>
                <a:cs typeface="Calibri" panose="020F0502020204030204" pitchFamily="34" charset="0"/>
              </a:rPr>
              <a:t>Transparency and Information: Sarah values transparency in the food supply chain and wants detailed information about the origin, farming practices, and nutritional value of the products she purchases.</a:t>
            </a:r>
          </a:p>
          <a:p>
            <a:pPr defTabSz="292608">
              <a:spcAft>
                <a:spcPts val="600"/>
              </a:spcAft>
            </a:pPr>
            <a:r>
              <a:rPr lang="en-US" sz="1100" kern="1200" dirty="0">
                <a:solidFill>
                  <a:srgbClr val="0D0D0D"/>
                </a:solidFill>
                <a:latin typeface="Calibri" panose="020F0502020204030204" pitchFamily="34" charset="0"/>
                <a:ea typeface="+mn-ea"/>
                <a:cs typeface="Calibri" panose="020F0502020204030204" pitchFamily="34" charset="0"/>
              </a:rPr>
              <a:t>Community Engagement: Sarah is interested in connecting with local farmers and like-minded consumers to share knowledge, recipes, and experiences related to sustainable food choices.</a:t>
            </a:r>
          </a:p>
          <a:p>
            <a:pPr defTabSz="292608">
              <a:spcAft>
                <a:spcPts val="600"/>
              </a:spcAft>
            </a:pPr>
            <a:r>
              <a:rPr lang="en-US" sz="1100" kern="1200" dirty="0">
                <a:solidFill>
                  <a:srgbClr val="0D0D0D"/>
                </a:solidFill>
                <a:latin typeface="Calibri" panose="020F0502020204030204" pitchFamily="34" charset="0"/>
                <a:ea typeface="+mn-ea"/>
                <a:cs typeface="Calibri" panose="020F0502020204030204" pitchFamily="34" charset="0"/>
              </a:rPr>
              <a:t>Convenience and Efficiency: Sarah seeks a user-friendly platform that makes it easy to browse, purchase, and track orders of farm-fresh produce, saving her time and effort.</a:t>
            </a:r>
          </a:p>
          <a:p>
            <a:pPr marL="0" indent="0">
              <a:spcAft>
                <a:spcPts val="600"/>
              </a:spcAft>
              <a:buNone/>
            </a:pPr>
            <a:endParaRPr lang="en-IN" sz="1100" dirty="0">
              <a:latin typeface="Calibri" panose="020F0502020204030204" pitchFamily="34" charset="0"/>
              <a:cs typeface="Calibri" panose="020F0502020204030204" pitchFamily="34" charset="0"/>
            </a:endParaRPr>
          </a:p>
        </p:txBody>
      </p:sp>
      <p:sp>
        <p:nvSpPr>
          <p:cNvPr id="9" name="Content Placeholder 7">
            <a:extLst>
              <a:ext uri="{FF2B5EF4-FFF2-40B4-BE49-F238E27FC236}">
                <a16:creationId xmlns:a16="http://schemas.microsoft.com/office/drawing/2014/main" id="{9513262A-387D-6A2C-E348-43FC3369748B}"/>
              </a:ext>
            </a:extLst>
          </p:cNvPr>
          <p:cNvSpPr txBox="1">
            <a:spLocks/>
          </p:cNvSpPr>
          <p:nvPr/>
        </p:nvSpPr>
        <p:spPr>
          <a:xfrm>
            <a:off x="6215552" y="1565566"/>
            <a:ext cx="4902462" cy="49322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defTabSz="585216">
              <a:spcBef>
                <a:spcPts val="640"/>
              </a:spcBef>
              <a:buNone/>
            </a:pPr>
            <a:r>
              <a:rPr lang="en-US" sz="1100" b="1" kern="1200" dirty="0">
                <a:solidFill>
                  <a:srgbClr val="0D0D0D"/>
                </a:solidFill>
                <a:latin typeface="Calibri" panose="020F0502020204030204" pitchFamily="34" charset="0"/>
                <a:ea typeface="+mn-ea"/>
                <a:cs typeface="Calibri" panose="020F0502020204030204" pitchFamily="34" charset="0"/>
              </a:rPr>
              <a:t>Name</a:t>
            </a:r>
            <a:r>
              <a:rPr lang="en-US" sz="1100" kern="1200" dirty="0">
                <a:solidFill>
                  <a:srgbClr val="0D0D0D"/>
                </a:solidFill>
                <a:latin typeface="Calibri" panose="020F0502020204030204" pitchFamily="34" charset="0"/>
                <a:ea typeface="+mn-ea"/>
                <a:cs typeface="Calibri" panose="020F0502020204030204" pitchFamily="34" charset="0"/>
              </a:rPr>
              <a:t>: Alex </a:t>
            </a:r>
          </a:p>
          <a:p>
            <a:pPr marL="0" indent="0" defTabSz="585216">
              <a:spcBef>
                <a:spcPts val="640"/>
              </a:spcBef>
              <a:buNone/>
            </a:pPr>
            <a:r>
              <a:rPr lang="en-US" sz="1100" b="1" kern="1200" dirty="0">
                <a:solidFill>
                  <a:srgbClr val="0D0D0D"/>
                </a:solidFill>
                <a:latin typeface="Calibri" panose="020F0502020204030204" pitchFamily="34" charset="0"/>
                <a:ea typeface="+mn-ea"/>
                <a:cs typeface="Calibri" panose="020F0502020204030204" pitchFamily="34" charset="0"/>
              </a:rPr>
              <a:t>Age</a:t>
            </a:r>
            <a:r>
              <a:rPr lang="en-US" sz="1100" kern="1200" dirty="0">
                <a:solidFill>
                  <a:srgbClr val="0D0D0D"/>
                </a:solidFill>
                <a:latin typeface="Calibri" panose="020F0502020204030204" pitchFamily="34" charset="0"/>
                <a:ea typeface="+mn-ea"/>
                <a:cs typeface="Calibri" panose="020F0502020204030204" pitchFamily="34" charset="0"/>
              </a:rPr>
              <a:t>: 35 </a:t>
            </a:r>
          </a:p>
          <a:p>
            <a:pPr marL="0" indent="0" defTabSz="585216">
              <a:spcBef>
                <a:spcPts val="640"/>
              </a:spcBef>
              <a:buNone/>
            </a:pPr>
            <a:r>
              <a:rPr lang="en-US" sz="1100" b="1" kern="1200" dirty="0">
                <a:solidFill>
                  <a:srgbClr val="0D0D0D"/>
                </a:solidFill>
                <a:latin typeface="Calibri" panose="020F0502020204030204" pitchFamily="34" charset="0"/>
                <a:ea typeface="+mn-ea"/>
                <a:cs typeface="Calibri" panose="020F0502020204030204" pitchFamily="34" charset="0"/>
              </a:rPr>
              <a:t>Occupation</a:t>
            </a:r>
            <a:r>
              <a:rPr lang="en-US" sz="1100" kern="1200" dirty="0">
                <a:solidFill>
                  <a:srgbClr val="0D0D0D"/>
                </a:solidFill>
                <a:latin typeface="Calibri" panose="020F0502020204030204" pitchFamily="34" charset="0"/>
                <a:ea typeface="+mn-ea"/>
                <a:cs typeface="Calibri" panose="020F0502020204030204" pitchFamily="34" charset="0"/>
              </a:rPr>
              <a:t>: Software Engineer </a:t>
            </a:r>
          </a:p>
          <a:p>
            <a:pPr marL="0" indent="0" defTabSz="585216">
              <a:spcBef>
                <a:spcPts val="640"/>
              </a:spcBef>
              <a:buNone/>
            </a:pPr>
            <a:r>
              <a:rPr lang="en-US" sz="1100" b="1" kern="1200" dirty="0">
                <a:solidFill>
                  <a:srgbClr val="0D0D0D"/>
                </a:solidFill>
                <a:latin typeface="Calibri" panose="020F0502020204030204" pitchFamily="34" charset="0"/>
                <a:ea typeface="+mn-ea"/>
                <a:cs typeface="Calibri" panose="020F0502020204030204" pitchFamily="34" charset="0"/>
              </a:rPr>
              <a:t>Location</a:t>
            </a:r>
            <a:r>
              <a:rPr lang="en-US" sz="1100" kern="1200" dirty="0">
                <a:solidFill>
                  <a:srgbClr val="0D0D0D"/>
                </a:solidFill>
                <a:latin typeface="Calibri" panose="020F0502020204030204" pitchFamily="34" charset="0"/>
                <a:ea typeface="+mn-ea"/>
                <a:cs typeface="Calibri" panose="020F0502020204030204" pitchFamily="34" charset="0"/>
              </a:rPr>
              <a:t>: Suburban area</a:t>
            </a:r>
          </a:p>
          <a:p>
            <a:pPr marL="0" indent="0" defTabSz="585216">
              <a:spcBef>
                <a:spcPts val="640"/>
              </a:spcBef>
              <a:buNone/>
            </a:pPr>
            <a:r>
              <a:rPr lang="en-US" sz="1100" b="1" kern="1200" dirty="0">
                <a:solidFill>
                  <a:srgbClr val="0D0D0D"/>
                </a:solidFill>
                <a:latin typeface="Calibri" panose="020F0502020204030204" pitchFamily="34" charset="0"/>
                <a:ea typeface="+mn-ea"/>
                <a:cs typeface="Calibri" panose="020F0502020204030204" pitchFamily="34" charset="0"/>
              </a:rPr>
              <a:t>Background</a:t>
            </a:r>
            <a:r>
              <a:rPr lang="en-US" sz="1100" kern="1200" dirty="0">
                <a:solidFill>
                  <a:srgbClr val="0D0D0D"/>
                </a:solidFill>
                <a:latin typeface="Calibri" panose="020F0502020204030204" pitchFamily="34" charset="0"/>
                <a:ea typeface="+mn-ea"/>
                <a:cs typeface="Calibri" panose="020F0502020204030204" pitchFamily="34" charset="0"/>
              </a:rPr>
              <a:t>: Alex leads a busy lifestyle, juggling work and family responsibilities. As a health-conscious individual, he prioritizes fresh, nutritious food for himself and his family. However, he often struggles to find high-quality produce that meets his standards at his local grocery store. Alex is also passionate about supporting local farmers and sustainable food practices but finds it challenging to access farm-fresh options in his area.</a:t>
            </a:r>
          </a:p>
          <a:p>
            <a:pPr marL="0" indent="0" defTabSz="585216">
              <a:spcBef>
                <a:spcPts val="640"/>
              </a:spcBef>
              <a:buNone/>
            </a:pPr>
            <a:r>
              <a:rPr lang="en-US" sz="1100" b="1" kern="1200" dirty="0">
                <a:solidFill>
                  <a:srgbClr val="0D0D0D"/>
                </a:solidFill>
                <a:latin typeface="Calibri" panose="020F0502020204030204" pitchFamily="34" charset="0"/>
                <a:ea typeface="+mn-ea"/>
                <a:cs typeface="Calibri" panose="020F0502020204030204" pitchFamily="34" charset="0"/>
              </a:rPr>
              <a:t>Goals and Needs:</a:t>
            </a:r>
          </a:p>
          <a:p>
            <a:pPr marL="0" indent="0" defTabSz="585216">
              <a:spcBef>
                <a:spcPts val="640"/>
              </a:spcBef>
              <a:buNone/>
            </a:pPr>
            <a:r>
              <a:rPr lang="en-US" sz="1100" kern="1200" dirty="0">
                <a:solidFill>
                  <a:srgbClr val="0D0D0D"/>
                </a:solidFill>
                <a:latin typeface="Calibri" panose="020F0502020204030204" pitchFamily="34" charset="0"/>
                <a:ea typeface="+mn-ea"/>
                <a:cs typeface="Calibri" panose="020F0502020204030204" pitchFamily="34" charset="0"/>
              </a:rPr>
              <a:t>Quality and Freshness: Alex wants access to high-quality, fresh produce for himself and his family, ensuring they maintain a healthy diet.</a:t>
            </a:r>
          </a:p>
          <a:p>
            <a:pPr marL="0" indent="0" defTabSz="585216">
              <a:spcBef>
                <a:spcPts val="640"/>
              </a:spcBef>
              <a:buNone/>
            </a:pPr>
            <a:r>
              <a:rPr lang="en-US" sz="1100" kern="1200" dirty="0">
                <a:solidFill>
                  <a:srgbClr val="0D0D0D"/>
                </a:solidFill>
                <a:latin typeface="Calibri" panose="020F0502020204030204" pitchFamily="34" charset="0"/>
                <a:ea typeface="+mn-ea"/>
                <a:cs typeface="Calibri" panose="020F0502020204030204" pitchFamily="34" charset="0"/>
              </a:rPr>
              <a:t>Sustainability: Alex is committed to supporting sustainable food practices and wants to purchase products from farmers who prioritize environmental stewardship.</a:t>
            </a:r>
          </a:p>
          <a:p>
            <a:pPr marL="0" indent="0" defTabSz="585216">
              <a:spcBef>
                <a:spcPts val="640"/>
              </a:spcBef>
              <a:buNone/>
            </a:pPr>
            <a:r>
              <a:rPr lang="en-US" sz="1100" kern="1200" dirty="0">
                <a:solidFill>
                  <a:srgbClr val="0D0D0D"/>
                </a:solidFill>
                <a:latin typeface="Calibri" panose="020F0502020204030204" pitchFamily="34" charset="0"/>
                <a:ea typeface="+mn-ea"/>
                <a:cs typeface="Calibri" panose="020F0502020204030204" pitchFamily="34" charset="0"/>
              </a:rPr>
              <a:t>Convenience: As a busy professional, Alex values convenience and seeks a hassle-free way to purchase farm-fresh produce without having to visit multiple stores or farmers' markets.</a:t>
            </a:r>
          </a:p>
          <a:p>
            <a:pPr marL="0" indent="0" defTabSz="585216">
              <a:spcBef>
                <a:spcPts val="640"/>
              </a:spcBef>
              <a:buNone/>
            </a:pPr>
            <a:r>
              <a:rPr lang="en-US" sz="1100" kern="1200" dirty="0">
                <a:solidFill>
                  <a:srgbClr val="0D0D0D"/>
                </a:solidFill>
                <a:latin typeface="Calibri" panose="020F0502020204030204" pitchFamily="34" charset="0"/>
                <a:ea typeface="+mn-ea"/>
                <a:cs typeface="Calibri" panose="020F0502020204030204" pitchFamily="34" charset="0"/>
              </a:rPr>
              <a:t>Transparency: Alex values transparency in the food supply chain and wants to know the origin, farming practices, and handling of the products he purchases.</a:t>
            </a:r>
          </a:p>
          <a:p>
            <a:pPr marL="0" indent="0" defTabSz="585216">
              <a:spcBef>
                <a:spcPts val="640"/>
              </a:spcBef>
              <a:buNone/>
            </a:pPr>
            <a:r>
              <a:rPr lang="en-US" sz="1100" kern="1200" dirty="0">
                <a:solidFill>
                  <a:srgbClr val="0D0D0D"/>
                </a:solidFill>
                <a:latin typeface="Calibri" panose="020F0502020204030204" pitchFamily="34" charset="0"/>
                <a:ea typeface="+mn-ea"/>
                <a:cs typeface="Calibri" panose="020F0502020204030204" pitchFamily="34" charset="0"/>
              </a:rPr>
              <a:t>Family Engagement: Alex wants to involve his family in the food-buying process and educate them about the importance of supporting local farmers and making sustainable food choices.</a:t>
            </a:r>
          </a:p>
          <a:p>
            <a:pPr marL="0" indent="0">
              <a:buNone/>
            </a:pPr>
            <a:endParaRPr lang="en-IN" sz="1100" dirty="0">
              <a:latin typeface="Calibri" panose="020F0502020204030204" pitchFamily="34" charset="0"/>
              <a:cs typeface="Calibri" panose="020F0502020204030204" pitchFamily="34" charset="0"/>
            </a:endParaRPr>
          </a:p>
        </p:txBody>
      </p:sp>
      <p:cxnSp>
        <p:nvCxnSpPr>
          <p:cNvPr id="11" name="Straight Connector 10">
            <a:extLst>
              <a:ext uri="{FF2B5EF4-FFF2-40B4-BE49-F238E27FC236}">
                <a16:creationId xmlns:a16="http://schemas.microsoft.com/office/drawing/2014/main" id="{388CBEF8-71E9-9C8A-8198-C15500211CDB}"/>
              </a:ext>
            </a:extLst>
          </p:cNvPr>
          <p:cNvCxnSpPr>
            <a:cxnSpLocks/>
          </p:cNvCxnSpPr>
          <p:nvPr/>
        </p:nvCxnSpPr>
        <p:spPr>
          <a:xfrm>
            <a:off x="5889842" y="1288473"/>
            <a:ext cx="0" cy="5209309"/>
          </a:xfrm>
          <a:prstGeom prst="line">
            <a:avLst/>
          </a:prstGeom>
        </p:spPr>
        <p:style>
          <a:lnRef idx="1">
            <a:schemeClr val="dk1"/>
          </a:lnRef>
          <a:fillRef idx="0">
            <a:schemeClr val="dk1"/>
          </a:fillRef>
          <a:effectRef idx="0">
            <a:schemeClr val="dk1"/>
          </a:effectRef>
          <a:fontRef idx="minor">
            <a:schemeClr val="tx1"/>
          </a:fontRef>
        </p:style>
      </p:cxnSp>
      <p:pic>
        <p:nvPicPr>
          <p:cNvPr id="1026" name="Picture 2">
            <a:extLst>
              <a:ext uri="{FF2B5EF4-FFF2-40B4-BE49-F238E27FC236}">
                <a16:creationId xmlns:a16="http://schemas.microsoft.com/office/drawing/2014/main" id="{44142DE1-80D4-8CD6-5448-4B3DD856A8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8731" y="999628"/>
            <a:ext cx="1610452" cy="135636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901E4BF-5B50-41F0-C253-B3CA0225A3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01546" y="999628"/>
            <a:ext cx="1413994" cy="1356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10833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D2BA80AF-27E7-90D6-F6E9-0AA72BA12E67}"/>
              </a:ext>
            </a:extLst>
          </p:cNvPr>
          <p:cNvCxnSpPr/>
          <p:nvPr/>
        </p:nvCxnSpPr>
        <p:spPr>
          <a:xfrm>
            <a:off x="6179419" y="269507"/>
            <a:ext cx="0" cy="6246796"/>
          </a:xfrm>
          <a:prstGeom prst="line">
            <a:avLst/>
          </a:prstGeom>
        </p:spPr>
        <p:style>
          <a:lnRef idx="1">
            <a:schemeClr val="accent2"/>
          </a:lnRef>
          <a:fillRef idx="0">
            <a:schemeClr val="accent2"/>
          </a:fillRef>
          <a:effectRef idx="0">
            <a:schemeClr val="accent2"/>
          </a:effectRef>
          <a:fontRef idx="minor">
            <a:schemeClr val="tx1"/>
          </a:fontRef>
        </p:style>
      </p:cxnSp>
      <p:cxnSp>
        <p:nvCxnSpPr>
          <p:cNvPr id="4" name="Straight Connector 3">
            <a:extLst>
              <a:ext uri="{FF2B5EF4-FFF2-40B4-BE49-F238E27FC236}">
                <a16:creationId xmlns:a16="http://schemas.microsoft.com/office/drawing/2014/main" id="{C89386B4-DFC0-4AF8-8D54-E2EFADEA25DF}"/>
              </a:ext>
            </a:extLst>
          </p:cNvPr>
          <p:cNvCxnSpPr>
            <a:cxnSpLocks/>
          </p:cNvCxnSpPr>
          <p:nvPr/>
        </p:nvCxnSpPr>
        <p:spPr>
          <a:xfrm flipH="1">
            <a:off x="519764" y="3320716"/>
            <a:ext cx="11001676" cy="0"/>
          </a:xfrm>
          <a:prstGeom prst="line">
            <a:avLst/>
          </a:prstGeom>
        </p:spPr>
        <p:style>
          <a:lnRef idx="1">
            <a:schemeClr val="accent2"/>
          </a:lnRef>
          <a:fillRef idx="0">
            <a:schemeClr val="accent2"/>
          </a:fillRef>
          <a:effectRef idx="0">
            <a:schemeClr val="accent2"/>
          </a:effectRef>
          <a:fontRef idx="minor">
            <a:schemeClr val="tx1"/>
          </a:fontRef>
        </p:style>
      </p:cxnSp>
      <p:sp>
        <p:nvSpPr>
          <p:cNvPr id="9" name="TextBox 8">
            <a:extLst>
              <a:ext uri="{FF2B5EF4-FFF2-40B4-BE49-F238E27FC236}">
                <a16:creationId xmlns:a16="http://schemas.microsoft.com/office/drawing/2014/main" id="{B502A59E-BE2E-3BD4-E9B6-8D1E1D751B16}"/>
              </a:ext>
            </a:extLst>
          </p:cNvPr>
          <p:cNvSpPr txBox="1"/>
          <p:nvPr/>
        </p:nvSpPr>
        <p:spPr>
          <a:xfrm>
            <a:off x="724301" y="-204277"/>
            <a:ext cx="5269829" cy="4031873"/>
          </a:xfrm>
          <a:prstGeom prst="rect">
            <a:avLst/>
          </a:prstGeom>
          <a:noFill/>
        </p:spPr>
        <p:txBody>
          <a:bodyPr wrap="square" rtlCol="0">
            <a:spAutoFit/>
          </a:bodyPr>
          <a:lstStyle/>
          <a:p>
            <a:pPr lvl="0" algn="l">
              <a:buFont typeface="+mj-lt"/>
              <a:buAutoNum type="arabicPeriod"/>
            </a:pPr>
            <a:endParaRPr lang="en-US" sz="1600" b="1" i="0" dirty="0"/>
          </a:p>
          <a:p>
            <a:pPr lvl="0" algn="l">
              <a:buFont typeface="+mj-lt"/>
              <a:buAutoNum type="arabicPeriod"/>
            </a:pPr>
            <a:endParaRPr lang="en-US" sz="1600" b="1" i="0" dirty="0"/>
          </a:p>
          <a:p>
            <a:pPr lvl="0" algn="l">
              <a:buFont typeface="+mj-lt"/>
              <a:buAutoNum type="arabicPeriod"/>
            </a:pPr>
            <a:r>
              <a:rPr lang="en-US" sz="1600" b="1" i="0" dirty="0">
                <a:effectLst/>
              </a:rPr>
              <a:t>Wide Variety of Products: </a:t>
            </a:r>
            <a:r>
              <a:rPr lang="en-US" sz="1600" b="0" i="0" dirty="0" err="1">
                <a:effectLst/>
              </a:rPr>
              <a:t>HarvestHub</a:t>
            </a:r>
            <a:r>
              <a:rPr lang="en-US" sz="1600" b="0" i="0" dirty="0">
                <a:effectLst/>
              </a:rPr>
              <a:t> offers a diverse range of fresh produce, artisanal goods, and locally sourced products, catering to various consumer preferences and dietary needs. </a:t>
            </a:r>
          </a:p>
          <a:p>
            <a:pPr lvl="0" algn="l">
              <a:buFont typeface="+mj-lt"/>
              <a:buAutoNum type="arabicPeriod"/>
            </a:pPr>
            <a:r>
              <a:rPr lang="en-US" sz="1600" b="1" i="0" dirty="0">
                <a:effectLst/>
              </a:rPr>
              <a:t>Direct Connection with Farmers and Vendors: </a:t>
            </a:r>
            <a:r>
              <a:rPr lang="en-US" sz="1600" b="0" i="0" dirty="0">
                <a:effectLst/>
              </a:rPr>
              <a:t>By facilitating direct transactions between consumers and local farmers/vendors, </a:t>
            </a:r>
            <a:r>
              <a:rPr lang="en-US" sz="1600" b="0" i="0" dirty="0" err="1">
                <a:effectLst/>
              </a:rPr>
              <a:t>HarvestHub</a:t>
            </a:r>
            <a:r>
              <a:rPr lang="en-US" sz="1600" b="0" i="0" dirty="0">
                <a:effectLst/>
              </a:rPr>
              <a:t> fosters transparency, trust, and a sense of community. </a:t>
            </a:r>
          </a:p>
          <a:p>
            <a:pPr lvl="0" algn="l">
              <a:buFont typeface="+mj-lt"/>
              <a:buAutoNum type="arabicPeriod"/>
            </a:pPr>
            <a:r>
              <a:rPr lang="en-US" sz="1600" b="1" i="0" dirty="0">
                <a:effectLst/>
              </a:rPr>
              <a:t>Convenient Shopping Experience: </a:t>
            </a:r>
            <a:r>
              <a:rPr lang="en-US" sz="1600" b="0" i="0" dirty="0">
                <a:effectLst/>
              </a:rPr>
              <a:t>The virtual platform provides a convenient shopping experience for consumers, allowing them to browse, purchase, and schedule delivery or pickup of fresh groceries from the comfort of their homes. </a:t>
            </a:r>
            <a:br>
              <a:rPr lang="en-US" sz="1600" dirty="0"/>
            </a:br>
            <a:endParaRPr lang="en-IN" sz="1600" dirty="0"/>
          </a:p>
        </p:txBody>
      </p:sp>
      <p:sp>
        <p:nvSpPr>
          <p:cNvPr id="10" name="TextBox 9">
            <a:extLst>
              <a:ext uri="{FF2B5EF4-FFF2-40B4-BE49-F238E27FC236}">
                <a16:creationId xmlns:a16="http://schemas.microsoft.com/office/drawing/2014/main" id="{47FCA5C1-9F3E-4D10-364A-CA5F1EEEE099}"/>
              </a:ext>
            </a:extLst>
          </p:cNvPr>
          <p:cNvSpPr txBox="1"/>
          <p:nvPr/>
        </p:nvSpPr>
        <p:spPr>
          <a:xfrm>
            <a:off x="6251611" y="387110"/>
            <a:ext cx="5309614" cy="2800767"/>
          </a:xfrm>
          <a:prstGeom prst="rect">
            <a:avLst/>
          </a:prstGeom>
          <a:noFill/>
        </p:spPr>
        <p:txBody>
          <a:bodyPr wrap="square" rtlCol="0">
            <a:spAutoFit/>
          </a:bodyPr>
          <a:lstStyle/>
          <a:p>
            <a:pPr lvl="0" algn="l">
              <a:buFont typeface="+mj-lt"/>
              <a:buAutoNum type="arabicPeriod"/>
            </a:pPr>
            <a:endParaRPr lang="en-US" sz="1600" b="1" i="0" dirty="0"/>
          </a:p>
          <a:p>
            <a:pPr lvl="0" algn="l">
              <a:buFont typeface="+mj-lt"/>
              <a:buAutoNum type="arabicPeriod"/>
            </a:pPr>
            <a:r>
              <a:rPr lang="en-US" sz="1600" b="1" i="0" dirty="0"/>
              <a:t>Limited Geographic Coverage</a:t>
            </a:r>
            <a:r>
              <a:rPr lang="en-US" sz="1600" b="0" i="0" dirty="0"/>
              <a:t>: </a:t>
            </a:r>
            <a:r>
              <a:rPr lang="en-US" sz="1600" b="0" i="0" dirty="0" err="1"/>
              <a:t>Harvesthub's</a:t>
            </a:r>
            <a:r>
              <a:rPr lang="en-US" sz="1600" b="0" i="0" dirty="0"/>
              <a:t> reach may exclude consumers beyond specific regions interested in accessing fresh, locally sourced products.</a:t>
            </a:r>
          </a:p>
          <a:p>
            <a:pPr lvl="0" algn="l">
              <a:buFont typeface="+mj-lt"/>
              <a:buAutoNum type="arabicPeriod"/>
            </a:pPr>
            <a:r>
              <a:rPr lang="en-US" sz="1600" b="1" i="0" dirty="0"/>
              <a:t>Dependency on Farmer and Vendor Participation</a:t>
            </a:r>
            <a:r>
              <a:rPr lang="en-US" sz="1600" b="0" i="0" dirty="0"/>
              <a:t>: </a:t>
            </a:r>
            <a:r>
              <a:rPr lang="en-US" sz="1600" b="0" i="0" dirty="0" err="1"/>
              <a:t>Harvesthub's</a:t>
            </a:r>
            <a:r>
              <a:rPr lang="en-US" sz="1600" b="0" i="0" dirty="0"/>
              <a:t> success hinges on local farmers' and vendors' cooperation, with disruptions impacting reliability and selection.</a:t>
            </a:r>
          </a:p>
          <a:p>
            <a:pPr lvl="0" algn="l">
              <a:buFont typeface="+mj-lt"/>
              <a:buAutoNum type="arabicPeriod"/>
            </a:pPr>
            <a:r>
              <a:rPr lang="en-US" sz="1600" b="1" i="0" dirty="0"/>
              <a:t>Logistical Challenges</a:t>
            </a:r>
            <a:r>
              <a:rPr lang="en-US" sz="1600" b="0" i="0" dirty="0"/>
              <a:t>: Managing inventory, deliveries, and product freshness poses logistical hurdles requiring efficient management for customer satisfaction.</a:t>
            </a:r>
            <a:endParaRPr lang="en-IN" sz="1600" dirty="0"/>
          </a:p>
        </p:txBody>
      </p:sp>
      <p:sp>
        <p:nvSpPr>
          <p:cNvPr id="15" name="TextBox 14">
            <a:extLst>
              <a:ext uri="{FF2B5EF4-FFF2-40B4-BE49-F238E27FC236}">
                <a16:creationId xmlns:a16="http://schemas.microsoft.com/office/drawing/2014/main" id="{44C9F382-54E5-80DA-832A-CCFB79CFA4DF}"/>
              </a:ext>
            </a:extLst>
          </p:cNvPr>
          <p:cNvSpPr txBox="1"/>
          <p:nvPr/>
        </p:nvSpPr>
        <p:spPr>
          <a:xfrm>
            <a:off x="796492" y="3581375"/>
            <a:ext cx="5269829" cy="3046988"/>
          </a:xfrm>
          <a:prstGeom prst="rect">
            <a:avLst/>
          </a:prstGeom>
          <a:noFill/>
        </p:spPr>
        <p:txBody>
          <a:bodyPr wrap="square" rtlCol="0">
            <a:spAutoFit/>
          </a:bodyPr>
          <a:lstStyle/>
          <a:p>
            <a:pPr lvl="0" algn="l">
              <a:buFont typeface="+mj-lt"/>
            </a:pPr>
            <a:r>
              <a:rPr lang="en-US" sz="1600" b="1" i="0" dirty="0"/>
              <a:t>Expansion to New Markets</a:t>
            </a:r>
            <a:r>
              <a:rPr lang="en-US" sz="1600" b="0" i="0" dirty="0"/>
              <a:t>: </a:t>
            </a:r>
            <a:r>
              <a:rPr lang="en-US" sz="1600" b="0" i="0" dirty="0" err="1"/>
              <a:t>Harvesthub</a:t>
            </a:r>
            <a:r>
              <a:rPr lang="en-US" sz="1600" b="0" i="0" dirty="0"/>
              <a:t> can broaden its reach and brand awareness by partnering with farmers/vendors in new regions, tapping into diverse customer bases.</a:t>
            </a:r>
          </a:p>
          <a:p>
            <a:pPr lvl="0" algn="l">
              <a:buFont typeface="+mj-lt"/>
            </a:pPr>
            <a:r>
              <a:rPr lang="en-US" sz="1600" b="1" i="0" dirty="0"/>
              <a:t>Integration of Technology</a:t>
            </a:r>
            <a:r>
              <a:rPr lang="en-US" sz="1600" b="0" i="0" dirty="0"/>
              <a:t>: Incorporating tech like mobile apps and AI can enhance shopping experiences and provide valuable consumer insights for </a:t>
            </a:r>
            <a:r>
              <a:rPr lang="en-US" sz="1600" b="0" i="0" dirty="0" err="1"/>
              <a:t>Harvesthub</a:t>
            </a:r>
            <a:r>
              <a:rPr lang="en-US" sz="1600" b="0" i="0" dirty="0"/>
              <a:t>.</a:t>
            </a:r>
          </a:p>
          <a:p>
            <a:pPr lvl="0" algn="l">
              <a:buFont typeface="+mj-lt"/>
            </a:pPr>
            <a:r>
              <a:rPr lang="en-US" sz="1600" b="1" i="0" dirty="0"/>
              <a:t>Collaboration with Local Communities</a:t>
            </a:r>
            <a:r>
              <a:rPr lang="en-US" sz="1600" b="0" i="0" dirty="0"/>
              <a:t>: Engaging in local events and markets can bolster </a:t>
            </a:r>
            <a:r>
              <a:rPr lang="en-US" sz="1600" b="0" i="0" dirty="0" err="1"/>
              <a:t>Harvesthub's</a:t>
            </a:r>
            <a:r>
              <a:rPr lang="en-US" sz="1600" b="0" i="0" dirty="0"/>
              <a:t> visibility, partnerships, and community engagement, strengthening its brand presence.</a:t>
            </a:r>
            <a:endParaRPr lang="en-IN" sz="1600" dirty="0"/>
          </a:p>
          <a:p>
            <a:pPr lvl="0" algn="l">
              <a:buFont typeface="+mj-lt"/>
              <a:buAutoNum type="arabicPeriod"/>
            </a:pPr>
            <a:endParaRPr lang="en-IN" sz="1600" dirty="0"/>
          </a:p>
        </p:txBody>
      </p:sp>
      <p:sp>
        <p:nvSpPr>
          <p:cNvPr id="16" name="TextBox 15">
            <a:extLst>
              <a:ext uri="{FF2B5EF4-FFF2-40B4-BE49-F238E27FC236}">
                <a16:creationId xmlns:a16="http://schemas.microsoft.com/office/drawing/2014/main" id="{B967AC6F-A817-1077-EB95-5F4260399886}"/>
              </a:ext>
            </a:extLst>
          </p:cNvPr>
          <p:cNvSpPr txBox="1"/>
          <p:nvPr/>
        </p:nvSpPr>
        <p:spPr>
          <a:xfrm>
            <a:off x="6251611" y="3429000"/>
            <a:ext cx="5269829" cy="3293209"/>
          </a:xfrm>
          <a:prstGeom prst="rect">
            <a:avLst/>
          </a:prstGeom>
          <a:noFill/>
        </p:spPr>
        <p:txBody>
          <a:bodyPr wrap="square" rtlCol="0">
            <a:spAutoFit/>
          </a:bodyPr>
          <a:lstStyle/>
          <a:p>
            <a:pPr lvl="0" algn="l">
              <a:buFont typeface="+mj-lt"/>
              <a:buAutoNum type="arabicPeriod"/>
            </a:pPr>
            <a:r>
              <a:rPr lang="en-US" sz="1600" b="1" i="0" dirty="0"/>
              <a:t>Competition from Traditional Retailers: </a:t>
            </a:r>
            <a:r>
              <a:rPr lang="en-US" sz="1600" b="0" i="0" dirty="0" err="1"/>
              <a:t>Harvesthub</a:t>
            </a:r>
            <a:r>
              <a:rPr lang="en-US" sz="1600" b="0" i="0" dirty="0"/>
              <a:t> faces competition from established grocery retailers, supermarkets, and online platforms, necessitating differentiation and competitive pricing.</a:t>
            </a:r>
          </a:p>
          <a:p>
            <a:pPr lvl="0" algn="l">
              <a:buFont typeface="+mj-lt"/>
              <a:buAutoNum type="arabicPeriod"/>
            </a:pPr>
            <a:r>
              <a:rPr lang="en-US" sz="1600" b="1" i="0" dirty="0"/>
              <a:t>Seasonal and Weather-Related Challenges: </a:t>
            </a:r>
            <a:r>
              <a:rPr lang="en-US" sz="1600" b="0" i="0" dirty="0" err="1"/>
              <a:t>Harvesthub</a:t>
            </a:r>
            <a:r>
              <a:rPr lang="en-US" sz="1600" b="0" i="0" dirty="0"/>
              <a:t> must navigate seasonal fluctuations and weather disruptions, requiring flexibility and contingency planning in supply chain management.</a:t>
            </a:r>
          </a:p>
          <a:p>
            <a:pPr lvl="0" algn="l">
              <a:buFont typeface="+mj-lt"/>
              <a:buAutoNum type="arabicPeriod"/>
            </a:pPr>
            <a:r>
              <a:rPr lang="en-US" sz="1600" b="1" i="0" dirty="0"/>
              <a:t>Regulatory and Compliance Issues: </a:t>
            </a:r>
            <a:r>
              <a:rPr lang="en-US" sz="1600" b="0" i="0" dirty="0"/>
              <a:t>Compliance with food safety regulations and health standards is crucial for maintaining consumer trust, necessitating adherence to licensing requirements and proactive quality control measures.</a:t>
            </a:r>
            <a:endParaRPr lang="en-IN" sz="1600" dirty="0"/>
          </a:p>
        </p:txBody>
      </p:sp>
      <p:sp>
        <p:nvSpPr>
          <p:cNvPr id="17" name="Rectangle 16">
            <a:extLst>
              <a:ext uri="{FF2B5EF4-FFF2-40B4-BE49-F238E27FC236}">
                <a16:creationId xmlns:a16="http://schemas.microsoft.com/office/drawing/2014/main" id="{6F24C3D3-C779-D114-0085-EE6081AA628C}"/>
              </a:ext>
            </a:extLst>
          </p:cNvPr>
          <p:cNvSpPr/>
          <p:nvPr/>
        </p:nvSpPr>
        <p:spPr>
          <a:xfrm rot="16200000">
            <a:off x="-1234582" y="1641827"/>
            <a:ext cx="3232766" cy="646331"/>
          </a:xfrm>
          <a:prstGeom prst="rect">
            <a:avLst/>
          </a:prstGeom>
          <a:noFill/>
        </p:spPr>
        <p:txBody>
          <a:bodyPr wrap="square" lIns="91440" tIns="45720" rIns="91440" bIns="45720">
            <a:spAutoFit/>
          </a:bodyPr>
          <a:lstStyle/>
          <a:p>
            <a:pPr algn="ctr"/>
            <a:r>
              <a:rPr lang="en-IN" sz="3600" i="0" dirty="0">
                <a:ln w="0"/>
                <a:effectLst>
                  <a:outerShdw blurRad="38100" dist="19050" dir="2700000" algn="tl" rotWithShape="0">
                    <a:schemeClr val="dk1">
                      <a:alpha val="40000"/>
                    </a:schemeClr>
                  </a:outerShdw>
                </a:effectLst>
              </a:rPr>
              <a:t>STRENGTHS </a:t>
            </a:r>
            <a:endParaRPr lang="en-IN" sz="3600" dirty="0">
              <a:ln w="0"/>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96A39067-1A58-A66A-AF67-9A3A2F1FBAC0}"/>
              </a:ext>
            </a:extLst>
          </p:cNvPr>
          <p:cNvSpPr/>
          <p:nvPr/>
        </p:nvSpPr>
        <p:spPr>
          <a:xfrm rot="16200000">
            <a:off x="-1376701" y="4614500"/>
            <a:ext cx="3640741" cy="707886"/>
          </a:xfrm>
          <a:prstGeom prst="rect">
            <a:avLst/>
          </a:prstGeom>
          <a:noFill/>
        </p:spPr>
        <p:txBody>
          <a:bodyPr wrap="none" lIns="91440" tIns="45720" rIns="91440" bIns="45720">
            <a:spAutoFit/>
          </a:bodyPr>
          <a:lstStyle/>
          <a:p>
            <a:pPr algn="ctr"/>
            <a:r>
              <a:rPr lang="en-IN" sz="3600" i="0" dirty="0">
                <a:ln w="0"/>
                <a:effectLst>
                  <a:outerShdw blurRad="38100" dist="19050" dir="2700000" algn="tl" rotWithShape="0">
                    <a:schemeClr val="dk1">
                      <a:alpha val="40000"/>
                    </a:schemeClr>
                  </a:outerShdw>
                </a:effectLst>
              </a:rPr>
              <a:t>OPPORTUNITIES</a:t>
            </a:r>
            <a:r>
              <a:rPr lang="en-IN" sz="4000" i="0" dirty="0">
                <a:ln w="0"/>
                <a:effectLst>
                  <a:outerShdw blurRad="38100" dist="19050" dir="2700000" algn="tl" rotWithShape="0">
                    <a:schemeClr val="dk1">
                      <a:alpha val="40000"/>
                    </a:schemeClr>
                  </a:outerShdw>
                </a:effectLst>
              </a:rPr>
              <a:t> </a:t>
            </a:r>
            <a:endParaRPr lang="en-IN" sz="4000" dirty="0">
              <a:ln w="0"/>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ADE50D1D-9AED-C19D-C0EB-98C5F0D96E5B}"/>
              </a:ext>
            </a:extLst>
          </p:cNvPr>
          <p:cNvSpPr/>
          <p:nvPr/>
        </p:nvSpPr>
        <p:spPr>
          <a:xfrm rot="16200000">
            <a:off x="10200973" y="1451293"/>
            <a:ext cx="2864887" cy="707886"/>
          </a:xfrm>
          <a:prstGeom prst="rect">
            <a:avLst/>
          </a:prstGeom>
          <a:noFill/>
        </p:spPr>
        <p:txBody>
          <a:bodyPr wrap="none" lIns="91440" tIns="45720" rIns="91440" bIns="45720">
            <a:spAutoFit/>
          </a:bodyPr>
          <a:lstStyle/>
          <a:p>
            <a:pPr algn="ctr"/>
            <a:r>
              <a:rPr lang="en-IN" sz="4000" i="0" dirty="0">
                <a:ln w="0"/>
                <a:effectLst>
                  <a:outerShdw blurRad="38100" dist="19050" dir="2700000" algn="tl" rotWithShape="0">
                    <a:schemeClr val="dk1">
                      <a:alpha val="40000"/>
                    </a:schemeClr>
                  </a:outerShdw>
                </a:effectLst>
              </a:rPr>
              <a:t>WEAKNESS </a:t>
            </a:r>
            <a:endParaRPr lang="en-IN" sz="4000" dirty="0">
              <a:ln w="0"/>
              <a:effectLst>
                <a:outerShdw blurRad="38100" dist="19050" dir="2700000" algn="tl" rotWithShape="0">
                  <a:schemeClr val="dk1">
                    <a:alpha val="40000"/>
                  </a:schemeClr>
                </a:outerShdw>
              </a:effectLst>
            </a:endParaRPr>
          </a:p>
        </p:txBody>
      </p:sp>
      <p:sp>
        <p:nvSpPr>
          <p:cNvPr id="20" name="Rectangle 19">
            <a:extLst>
              <a:ext uri="{FF2B5EF4-FFF2-40B4-BE49-F238E27FC236}">
                <a16:creationId xmlns:a16="http://schemas.microsoft.com/office/drawing/2014/main" id="{2B26E5BA-A624-F4C9-AF46-5B01158A4BDF}"/>
              </a:ext>
            </a:extLst>
          </p:cNvPr>
          <p:cNvSpPr/>
          <p:nvPr/>
        </p:nvSpPr>
        <p:spPr>
          <a:xfrm rot="16200000">
            <a:off x="10522912" y="4455540"/>
            <a:ext cx="2367636" cy="707886"/>
          </a:xfrm>
          <a:prstGeom prst="rect">
            <a:avLst/>
          </a:prstGeom>
          <a:noFill/>
        </p:spPr>
        <p:txBody>
          <a:bodyPr wrap="none" lIns="91440" tIns="45720" rIns="91440" bIns="45720">
            <a:spAutoFit/>
          </a:bodyPr>
          <a:lstStyle/>
          <a:p>
            <a:pPr algn="ctr"/>
            <a:r>
              <a:rPr lang="en-IN" sz="4000" i="0" dirty="0">
                <a:ln w="0"/>
                <a:effectLst>
                  <a:outerShdw blurRad="38100" dist="19050" dir="2700000" algn="tl" rotWithShape="0">
                    <a:schemeClr val="dk1">
                      <a:alpha val="40000"/>
                    </a:schemeClr>
                  </a:outerShdw>
                </a:effectLst>
              </a:rPr>
              <a:t>THREATS </a:t>
            </a:r>
            <a:endParaRPr lang="en-IN" sz="4000" dirty="0">
              <a:ln w="0"/>
              <a:effectLst>
                <a:outerShdw blurRad="38100" dist="19050" dir="2700000" algn="tl" rotWithShape="0">
                  <a:schemeClr val="dk1">
                    <a:alpha val="40000"/>
                  </a:schemeClr>
                </a:outerShdw>
              </a:effectLst>
            </a:endParaRPr>
          </a:p>
        </p:txBody>
      </p:sp>
      <p:sp>
        <p:nvSpPr>
          <p:cNvPr id="5" name="TextBox 4">
            <a:extLst>
              <a:ext uri="{FF2B5EF4-FFF2-40B4-BE49-F238E27FC236}">
                <a16:creationId xmlns:a16="http://schemas.microsoft.com/office/drawing/2014/main" id="{FE160A9B-DE5B-ADCA-0A48-10580C94453C}"/>
              </a:ext>
            </a:extLst>
          </p:cNvPr>
          <p:cNvSpPr txBox="1"/>
          <p:nvPr/>
        </p:nvSpPr>
        <p:spPr>
          <a:xfrm>
            <a:off x="5675840" y="-225"/>
            <a:ext cx="4295520" cy="584775"/>
          </a:xfrm>
          <a:prstGeom prst="rect">
            <a:avLst/>
          </a:prstGeom>
          <a:solidFill>
            <a:schemeClr val="accent2"/>
          </a:solidFill>
        </p:spPr>
        <p:txBody>
          <a:bodyPr wrap="square" rtlCol="0">
            <a:spAutoFit/>
          </a:bodyPr>
          <a:lstStyle/>
          <a:p>
            <a:pPr algn="ctr"/>
            <a:r>
              <a:rPr lang="en-IN" sz="3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SWOT ANALYSIS</a:t>
            </a:r>
          </a:p>
        </p:txBody>
      </p:sp>
    </p:spTree>
    <p:extLst>
      <p:ext uri="{BB962C8B-B14F-4D97-AF65-F5344CB8AC3E}">
        <p14:creationId xmlns:p14="http://schemas.microsoft.com/office/powerpoint/2010/main" val="13164091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100013"/>
            <a:ext cx="9144000" cy="619125"/>
          </a:xfrm>
        </p:spPr>
        <p:txBody>
          <a:bodyPr>
            <a:normAutofit/>
          </a:bodyPr>
          <a:lstStyle/>
          <a:p>
            <a:r>
              <a:rPr lang="en-US" sz="3200" dirty="0">
                <a:latin typeface="Century Gothic" panose="020B0502020202020204" pitchFamily="34" charset="0"/>
              </a:rPr>
              <a:t>Empathy Map: Amisha – A College Student</a:t>
            </a:r>
            <a:endParaRPr lang="en-US" sz="3000" dirty="0">
              <a:latin typeface="Century Gothic" panose="020B0502020202020204" pitchFamily="34" charset="0"/>
            </a:endParaRPr>
          </a:p>
        </p:txBody>
      </p:sp>
      <p:sp>
        <p:nvSpPr>
          <p:cNvPr id="5" name="Subtitle 2"/>
          <p:cNvSpPr txBox="1">
            <a:spLocks/>
          </p:cNvSpPr>
          <p:nvPr/>
        </p:nvSpPr>
        <p:spPr>
          <a:xfrm>
            <a:off x="4064000" y="1027669"/>
            <a:ext cx="3190240" cy="216408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br>
              <a:rPr kumimoji="0" lang="en-US" sz="1600" b="0" i="0" u="none" strike="noStrike" kern="1200" cap="none" spc="0" normalizeH="0" baseline="0" noProof="0" dirty="0">
                <a:ln>
                  <a:noFill/>
                </a:ln>
                <a:solidFill>
                  <a:srgbClr val="5B9BD5">
                    <a:lumMod val="75000"/>
                  </a:srgbClr>
                </a:solidFill>
                <a:effectLst/>
                <a:uLnTx/>
                <a:uFillTx/>
                <a:latin typeface="Calibri" panose="020F0502020204030204"/>
                <a:ea typeface="+mn-ea"/>
                <a:cs typeface="+mn-cs"/>
              </a:rPr>
            </a:br>
            <a:endParaRPr kumimoji="0" lang="en-US" sz="1600" b="0" i="0" u="none" strike="noStrike" kern="1200" cap="none" spc="0" normalizeH="0" baseline="0" noProof="0" dirty="0">
              <a:ln>
                <a:noFill/>
              </a:ln>
              <a:solidFill>
                <a:srgbClr val="5B9BD5">
                  <a:lumMod val="75000"/>
                </a:srgbClr>
              </a:solidFill>
              <a:effectLst/>
              <a:uLnTx/>
              <a:uFillTx/>
              <a:latin typeface="Calibri" panose="020F0502020204030204"/>
              <a:ea typeface="+mn-ea"/>
              <a:cs typeface="+mn-cs"/>
            </a:endParaRPr>
          </a:p>
        </p:txBody>
      </p:sp>
      <p:sp>
        <p:nvSpPr>
          <p:cNvPr id="13" name="TextBox 12"/>
          <p:cNvSpPr txBox="1"/>
          <p:nvPr/>
        </p:nvSpPr>
        <p:spPr>
          <a:xfrm>
            <a:off x="264331" y="3882836"/>
            <a:ext cx="7168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Does:</a:t>
            </a:r>
          </a:p>
        </p:txBody>
      </p:sp>
      <p:sp>
        <p:nvSpPr>
          <p:cNvPr id="14" name="Rectangle 13"/>
          <p:cNvSpPr/>
          <p:nvPr/>
        </p:nvSpPr>
        <p:spPr>
          <a:xfrm>
            <a:off x="258169" y="1196422"/>
            <a:ext cx="1859280" cy="107696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TextBox 14"/>
          <p:cNvSpPr txBox="1"/>
          <p:nvPr/>
        </p:nvSpPr>
        <p:spPr>
          <a:xfrm>
            <a:off x="304129" y="1226902"/>
            <a:ext cx="1942412"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dirty="0">
                <a:effectLst/>
              </a:rPr>
              <a:t>"I'm always looking for healthy food options that fit my budget."</a:t>
            </a:r>
            <a:endParaRPr kumimoji="0" lang="en-US" sz="1500" b="0" i="0" u="none" strike="noStrike" kern="1200" cap="none" spc="0" normalizeH="0" baseline="0" noProof="0" dirty="0">
              <a:ln>
                <a:noFill/>
              </a:ln>
              <a:effectLst/>
              <a:uLnTx/>
              <a:uFillTx/>
              <a:ea typeface="+mn-ea"/>
              <a:cs typeface="+mn-cs"/>
            </a:endParaRPr>
          </a:p>
        </p:txBody>
      </p:sp>
      <p:sp>
        <p:nvSpPr>
          <p:cNvPr id="16" name="Rectangle 15"/>
          <p:cNvSpPr/>
          <p:nvPr/>
        </p:nvSpPr>
        <p:spPr>
          <a:xfrm>
            <a:off x="2429630" y="1196422"/>
            <a:ext cx="1859280" cy="107696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TextBox 16"/>
          <p:cNvSpPr txBox="1"/>
          <p:nvPr/>
        </p:nvSpPr>
        <p:spPr>
          <a:xfrm>
            <a:off x="2408609" y="1196422"/>
            <a:ext cx="1880301" cy="135421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"I want to eat healthy, but it's tough </a:t>
            </a:r>
            <a:r>
              <a:rPr lang="en-US" sz="1600" dirty="0">
                <a:solidFill>
                  <a:prstClr val="black"/>
                </a:solidFill>
                <a:latin typeface="Calibri" panose="020F0502020204030204"/>
              </a:rPr>
              <a:t>to get farm fresh organic food</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Rectangle 17"/>
          <p:cNvSpPr/>
          <p:nvPr/>
        </p:nvSpPr>
        <p:spPr>
          <a:xfrm>
            <a:off x="1410179" y="2484121"/>
            <a:ext cx="1859280" cy="1323438"/>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TextBox 18"/>
          <p:cNvSpPr txBox="1"/>
          <p:nvPr/>
        </p:nvSpPr>
        <p:spPr>
          <a:xfrm>
            <a:off x="1497550" y="2474625"/>
            <a:ext cx="1941419"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"I wish I had more time to cook fresh meals instead of relying on fast food."</a:t>
            </a:r>
            <a:endParaRPr kumimoji="0" lang="en-US" sz="1600" b="0" i="0" u="none" strike="noStrike" kern="1200" cap="none" spc="0" normalizeH="0" baseline="0" noProof="0" dirty="0">
              <a:ln>
                <a:noFill/>
              </a:ln>
              <a:effectLst/>
              <a:uLnTx/>
              <a:uFillTx/>
              <a:ea typeface="+mn-ea"/>
              <a:cs typeface="+mn-cs"/>
            </a:endParaRPr>
          </a:p>
        </p:txBody>
      </p:sp>
      <p:sp>
        <p:nvSpPr>
          <p:cNvPr id="20" name="TextBox 19"/>
          <p:cNvSpPr txBox="1"/>
          <p:nvPr/>
        </p:nvSpPr>
        <p:spPr>
          <a:xfrm>
            <a:off x="4703169" y="857570"/>
            <a:ext cx="8477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Thinks:</a:t>
            </a:r>
          </a:p>
        </p:txBody>
      </p:sp>
      <p:sp>
        <p:nvSpPr>
          <p:cNvPr id="21" name="Rectangle 20"/>
          <p:cNvSpPr/>
          <p:nvPr/>
        </p:nvSpPr>
        <p:spPr>
          <a:xfrm>
            <a:off x="4765950" y="1295400"/>
            <a:ext cx="2001952" cy="1368464"/>
          </a:xfrm>
          <a:prstGeom prst="rect">
            <a:avLst/>
          </a:prstGeom>
          <a:solidFill>
            <a:schemeClr val="accent4">
              <a:lumMod val="20000"/>
              <a:lumOff val="8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TextBox 21"/>
          <p:cNvSpPr txBox="1"/>
          <p:nvPr/>
        </p:nvSpPr>
        <p:spPr>
          <a:xfrm>
            <a:off x="4772040" y="1283663"/>
            <a:ext cx="2009441"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latin typeface="Söhne"/>
              </a:rPr>
              <a:t>“I wish there was a convenient way to buy fresh produce without spending too much time shopping.”</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23" name="Rectangle 22"/>
          <p:cNvSpPr/>
          <p:nvPr/>
        </p:nvSpPr>
        <p:spPr>
          <a:xfrm>
            <a:off x="6937411" y="1295400"/>
            <a:ext cx="1859280" cy="1076960"/>
          </a:xfrm>
          <a:prstGeom prst="rect">
            <a:avLst/>
          </a:prstGeom>
          <a:solidFill>
            <a:schemeClr val="accent4">
              <a:lumMod val="20000"/>
              <a:lumOff val="8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TextBox 23"/>
          <p:cNvSpPr txBox="1"/>
          <p:nvPr/>
        </p:nvSpPr>
        <p:spPr>
          <a:xfrm>
            <a:off x="6950991" y="1275659"/>
            <a:ext cx="1767361" cy="135421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"Finding organic farm fresh food options should be easier."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Rectangle 24"/>
          <p:cNvSpPr/>
          <p:nvPr/>
        </p:nvSpPr>
        <p:spPr>
          <a:xfrm>
            <a:off x="6189500" y="2890520"/>
            <a:ext cx="2110605" cy="1076960"/>
          </a:xfrm>
          <a:prstGeom prst="rect">
            <a:avLst/>
          </a:prstGeom>
          <a:solidFill>
            <a:schemeClr val="accent4">
              <a:lumMod val="20000"/>
              <a:lumOff val="8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TextBox 25"/>
          <p:cNvSpPr txBox="1"/>
          <p:nvPr/>
        </p:nvSpPr>
        <p:spPr>
          <a:xfrm>
            <a:off x="6271750" y="2874833"/>
            <a:ext cx="2110606"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dirty="0">
                <a:effectLst/>
              </a:rPr>
              <a:t>"I wonder if buying directly from farmers would be more cost-effective and ethical."</a:t>
            </a:r>
            <a:endParaRPr kumimoji="0" lang="en-US" sz="1500" b="0" i="0" u="none" strike="noStrike" kern="1200" cap="none" spc="0" normalizeH="0" baseline="0" noProof="0" dirty="0">
              <a:ln>
                <a:noFill/>
              </a:ln>
              <a:effectLst/>
              <a:uLnTx/>
              <a:uFillTx/>
              <a:ea typeface="+mn-ea"/>
              <a:cs typeface="+mn-cs"/>
            </a:endParaRPr>
          </a:p>
        </p:txBody>
      </p:sp>
      <p:sp>
        <p:nvSpPr>
          <p:cNvPr id="33" name="Rectangle 32"/>
          <p:cNvSpPr/>
          <p:nvPr/>
        </p:nvSpPr>
        <p:spPr>
          <a:xfrm>
            <a:off x="343562" y="4219025"/>
            <a:ext cx="1859280" cy="1307107"/>
          </a:xfrm>
          <a:prstGeom prst="rect">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TextBox 33"/>
          <p:cNvSpPr txBox="1"/>
          <p:nvPr/>
        </p:nvSpPr>
        <p:spPr>
          <a:xfrm>
            <a:off x="412801" y="4181369"/>
            <a:ext cx="1975021" cy="135421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Shops for groceries on a budget, often opting for convenience over freshness.</a:t>
            </a:r>
            <a:endParaRPr kumimoji="0" lang="en-US" sz="1800" b="0" i="0" u="none" strike="noStrike" kern="1200" cap="none" spc="0" normalizeH="0" baseline="0" noProof="0" dirty="0">
              <a:ln>
                <a:noFill/>
              </a:ln>
              <a:effectLst/>
              <a:uLnTx/>
              <a:uFillTx/>
              <a:ea typeface="+mn-ea"/>
              <a:cs typeface="+mn-cs"/>
            </a:endParaRPr>
          </a:p>
        </p:txBody>
      </p:sp>
      <p:sp>
        <p:nvSpPr>
          <p:cNvPr id="35" name="Rectangle 34"/>
          <p:cNvSpPr/>
          <p:nvPr/>
        </p:nvSpPr>
        <p:spPr>
          <a:xfrm>
            <a:off x="2581375" y="4190864"/>
            <a:ext cx="1908662" cy="1282987"/>
          </a:xfrm>
          <a:prstGeom prst="rect">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TextBox 35"/>
          <p:cNvSpPr txBox="1"/>
          <p:nvPr/>
        </p:nvSpPr>
        <p:spPr>
          <a:xfrm>
            <a:off x="2613347" y="4181369"/>
            <a:ext cx="1992886"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Balances studies, work, and personal life, leaving little time for extensive grocery shopping.</a:t>
            </a:r>
            <a:endParaRPr kumimoji="0" lang="en-US" sz="1600" b="0" i="0" u="none" strike="noStrike" kern="1200" cap="none" spc="0" normalizeH="0" baseline="0" noProof="0" dirty="0">
              <a:ln>
                <a:noFill/>
              </a:ln>
              <a:effectLst/>
              <a:uLnTx/>
              <a:uFillTx/>
              <a:ea typeface="+mn-ea"/>
              <a:cs typeface="+mn-cs"/>
            </a:endParaRPr>
          </a:p>
        </p:txBody>
      </p:sp>
      <p:sp>
        <p:nvSpPr>
          <p:cNvPr id="37" name="Rectangle 36"/>
          <p:cNvSpPr/>
          <p:nvPr/>
        </p:nvSpPr>
        <p:spPr>
          <a:xfrm>
            <a:off x="1903610" y="5669918"/>
            <a:ext cx="2160390" cy="1076960"/>
          </a:xfrm>
          <a:prstGeom prst="rect">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TextBox 37"/>
          <p:cNvSpPr txBox="1"/>
          <p:nvPr/>
        </p:nvSpPr>
        <p:spPr>
          <a:xfrm>
            <a:off x="1884353" y="5684808"/>
            <a:ext cx="2286318"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Prepares simple meals at home, trying out new recipes found online.</a:t>
            </a:r>
            <a:endParaRPr kumimoji="0" lang="en-US" sz="1600" b="0" i="0" u="none" strike="noStrike" kern="1200" cap="none" spc="0" normalizeH="0" baseline="0" noProof="0" dirty="0">
              <a:ln>
                <a:noFill/>
              </a:ln>
              <a:effectLst/>
              <a:uLnTx/>
              <a:uFillTx/>
              <a:ea typeface="+mn-ea"/>
              <a:cs typeface="+mn-cs"/>
            </a:endParaRPr>
          </a:p>
        </p:txBody>
      </p:sp>
      <p:sp>
        <p:nvSpPr>
          <p:cNvPr id="41" name="Rectangle 40"/>
          <p:cNvSpPr/>
          <p:nvPr/>
        </p:nvSpPr>
        <p:spPr>
          <a:xfrm>
            <a:off x="7124201" y="4296529"/>
            <a:ext cx="1859280" cy="1076960"/>
          </a:xfrm>
          <a:prstGeom prst="rect">
            <a:avLst/>
          </a:prstGeom>
          <a:solidFill>
            <a:srgbClr val="F2E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TextBox 43"/>
          <p:cNvSpPr txBox="1"/>
          <p:nvPr/>
        </p:nvSpPr>
        <p:spPr>
          <a:xfrm>
            <a:off x="7172872" y="4296529"/>
            <a:ext cx="1647330"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Guilty about not eating as healthily as she would like.</a:t>
            </a:r>
            <a:endParaRPr kumimoji="0" lang="en-US" sz="1600" b="0" i="0" u="none" strike="noStrike" kern="1200" cap="none" spc="0" normalizeH="0" baseline="0" noProof="0" dirty="0">
              <a:ln>
                <a:noFill/>
              </a:ln>
              <a:effectLst/>
              <a:uLnTx/>
              <a:uFillTx/>
              <a:ea typeface="+mn-ea"/>
              <a:cs typeface="+mn-cs"/>
            </a:endParaRPr>
          </a:p>
        </p:txBody>
      </p:sp>
      <p:sp>
        <p:nvSpPr>
          <p:cNvPr id="45" name="Rectangle 44"/>
          <p:cNvSpPr/>
          <p:nvPr/>
        </p:nvSpPr>
        <p:spPr>
          <a:xfrm>
            <a:off x="9611581" y="2460629"/>
            <a:ext cx="1859280" cy="1076960"/>
          </a:xfrm>
          <a:prstGeom prst="rect">
            <a:avLst/>
          </a:prstGeom>
          <a:solidFill>
            <a:schemeClr val="accent2">
              <a:lumMod val="20000"/>
              <a:lumOff val="80000"/>
            </a:schemeClr>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TextBox 45"/>
          <p:cNvSpPr txBox="1"/>
          <p:nvPr/>
        </p:nvSpPr>
        <p:spPr>
          <a:xfrm>
            <a:off x="9590224" y="2445084"/>
            <a:ext cx="2110605"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Find convenient ways to incorporate fresh produce into meals.</a:t>
            </a:r>
            <a:endParaRPr kumimoji="0" lang="en-US" sz="1600" b="0" i="0" u="none" strike="noStrike" kern="1200" cap="none" spc="0" normalizeH="0" baseline="0" noProof="0" dirty="0">
              <a:ln>
                <a:noFill/>
              </a:ln>
              <a:effectLst/>
              <a:uLnTx/>
              <a:uFillTx/>
              <a:ea typeface="+mn-ea"/>
              <a:cs typeface="+mn-cs"/>
            </a:endParaRPr>
          </a:p>
        </p:txBody>
      </p:sp>
      <p:sp>
        <p:nvSpPr>
          <p:cNvPr id="48" name="TextBox 47"/>
          <p:cNvSpPr txBox="1"/>
          <p:nvPr/>
        </p:nvSpPr>
        <p:spPr>
          <a:xfrm>
            <a:off x="9616970" y="3825729"/>
            <a:ext cx="2110605" cy="1077218"/>
          </a:xfrm>
          <a:prstGeom prst="rect">
            <a:avLst/>
          </a:prstGeom>
          <a:solidFill>
            <a:schemeClr val="accent2">
              <a:lumMod val="20000"/>
              <a:lumOff val="80000"/>
            </a:schemeClr>
          </a:solidFill>
          <a:ln>
            <a:solidFill>
              <a:schemeClr val="accent2">
                <a:lumMod val="40000"/>
                <a:lumOff val="60000"/>
              </a:scheme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Support local farmers &amp; promote sustainability in food choices.</a:t>
            </a:r>
            <a:endParaRPr kumimoji="0" lang="en-US" sz="1600" b="0" i="0" u="none" strike="noStrike" kern="1200" cap="none" spc="0" normalizeH="0" baseline="0" noProof="0" dirty="0">
              <a:ln>
                <a:noFill/>
              </a:ln>
              <a:effectLst/>
              <a:uLnTx/>
              <a:uFillTx/>
              <a:ea typeface="+mn-ea"/>
              <a:cs typeface="+mn-cs"/>
            </a:endParaRPr>
          </a:p>
        </p:txBody>
      </p:sp>
      <p:sp>
        <p:nvSpPr>
          <p:cNvPr id="49" name="Rectangle 48"/>
          <p:cNvSpPr/>
          <p:nvPr/>
        </p:nvSpPr>
        <p:spPr>
          <a:xfrm>
            <a:off x="9654022" y="5226082"/>
            <a:ext cx="1859280" cy="107696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TextBox 49"/>
          <p:cNvSpPr txBox="1"/>
          <p:nvPr/>
        </p:nvSpPr>
        <p:spPr>
          <a:xfrm>
            <a:off x="9654023" y="5235322"/>
            <a:ext cx="2125176" cy="1077218"/>
          </a:xfrm>
          <a:prstGeom prst="rect">
            <a:avLst/>
          </a:prstGeom>
          <a:solidFill>
            <a:schemeClr val="accent2">
              <a:lumMod val="20000"/>
              <a:lumOff val="80000"/>
            </a:schemeClr>
          </a:solidFill>
          <a:ln>
            <a:solidFill>
              <a:schemeClr val="accent2">
                <a:lumMod val="40000"/>
                <a:lumOff val="60000"/>
              </a:scheme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Simplify the grocery shopping process to save time and reduce stress.</a:t>
            </a:r>
            <a:endParaRPr kumimoji="0" lang="en-US" sz="1600" b="0" i="0" u="none" strike="noStrike" kern="1200" cap="none" spc="0" normalizeH="0" baseline="0" noProof="0" dirty="0">
              <a:ln>
                <a:noFill/>
              </a:ln>
              <a:effectLst/>
              <a:uLnTx/>
              <a:uFillTx/>
              <a:ea typeface="+mn-ea"/>
              <a:cs typeface="+mn-cs"/>
            </a:endParaRPr>
          </a:p>
        </p:txBody>
      </p:sp>
      <p:sp>
        <p:nvSpPr>
          <p:cNvPr id="51" name="Rectangle 50"/>
          <p:cNvSpPr/>
          <p:nvPr/>
        </p:nvSpPr>
        <p:spPr>
          <a:xfrm>
            <a:off x="9611581" y="1091365"/>
            <a:ext cx="1859280" cy="1076960"/>
          </a:xfrm>
          <a:prstGeom prst="rect">
            <a:avLst/>
          </a:prstGeom>
          <a:solidFill>
            <a:schemeClr val="accent2">
              <a:lumMod val="20000"/>
              <a:lumOff val="80000"/>
            </a:schemeClr>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TextBox 51"/>
          <p:cNvSpPr txBox="1"/>
          <p:nvPr/>
        </p:nvSpPr>
        <p:spPr>
          <a:xfrm>
            <a:off x="9654021" y="1152367"/>
            <a:ext cx="1726411"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Eat healthier without breaking the budget.</a:t>
            </a:r>
            <a:endParaRPr kumimoji="0" lang="en-US" sz="1600" b="0" i="0" u="none" strike="noStrike" kern="1200" cap="none" spc="0" normalizeH="0" baseline="0" noProof="0" dirty="0">
              <a:ln>
                <a:noFill/>
              </a:ln>
              <a:effectLst/>
              <a:uLnTx/>
              <a:uFillTx/>
              <a:ea typeface="+mn-ea"/>
              <a:cs typeface="+mn-cs"/>
            </a:endParaRPr>
          </a:p>
        </p:txBody>
      </p:sp>
      <p:sp>
        <p:nvSpPr>
          <p:cNvPr id="53" name="TextBox 52"/>
          <p:cNvSpPr txBox="1"/>
          <p:nvPr/>
        </p:nvSpPr>
        <p:spPr>
          <a:xfrm>
            <a:off x="410569" y="865944"/>
            <a:ext cx="6511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Says:</a:t>
            </a:r>
          </a:p>
        </p:txBody>
      </p:sp>
      <p:sp>
        <p:nvSpPr>
          <p:cNvPr id="55" name="TextBox 54"/>
          <p:cNvSpPr txBox="1"/>
          <p:nvPr/>
        </p:nvSpPr>
        <p:spPr>
          <a:xfrm>
            <a:off x="5002612" y="3825457"/>
            <a:ext cx="72308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Feels:</a:t>
            </a:r>
          </a:p>
        </p:txBody>
      </p:sp>
      <p:sp>
        <p:nvSpPr>
          <p:cNvPr id="56" name="TextBox 55"/>
          <p:cNvSpPr txBox="1"/>
          <p:nvPr/>
        </p:nvSpPr>
        <p:spPr>
          <a:xfrm>
            <a:off x="9631200" y="603936"/>
            <a:ext cx="76815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Goals:</a:t>
            </a:r>
          </a:p>
        </p:txBody>
      </p:sp>
      <p:sp>
        <p:nvSpPr>
          <p:cNvPr id="57" name="Rectangle 56"/>
          <p:cNvSpPr/>
          <p:nvPr/>
        </p:nvSpPr>
        <p:spPr>
          <a:xfrm>
            <a:off x="6905031" y="5670262"/>
            <a:ext cx="2286318" cy="1076960"/>
          </a:xfrm>
          <a:prstGeom prst="rect">
            <a:avLst/>
          </a:prstGeom>
          <a:solidFill>
            <a:srgbClr val="F2E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Rectangle 57"/>
          <p:cNvSpPr/>
          <p:nvPr/>
        </p:nvSpPr>
        <p:spPr>
          <a:xfrm>
            <a:off x="5002612" y="4296529"/>
            <a:ext cx="1992886" cy="1266072"/>
          </a:xfrm>
          <a:prstGeom prst="rect">
            <a:avLst/>
          </a:prstGeom>
          <a:solidFill>
            <a:srgbClr val="F2E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TextBox 58"/>
          <p:cNvSpPr txBox="1"/>
          <p:nvPr/>
        </p:nvSpPr>
        <p:spPr>
          <a:xfrm>
            <a:off x="5002612" y="4047083"/>
            <a:ext cx="2036620"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effectLst/>
                <a:uLnTx/>
                <a:uFillTx/>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Frustrated by the lack of affordable and convenient options for buying fresh produce.</a:t>
            </a:r>
            <a:endParaRPr kumimoji="0" lang="en-US" sz="1600" b="0" i="0" u="none" strike="noStrike" kern="1200" cap="none" spc="0" normalizeH="0" baseline="0" noProof="0" dirty="0">
              <a:ln>
                <a:noFill/>
              </a:ln>
              <a:effectLst/>
              <a:uLnTx/>
              <a:uFillTx/>
              <a:ea typeface="+mn-ea"/>
              <a:cs typeface="+mn-cs"/>
            </a:endParaRPr>
          </a:p>
        </p:txBody>
      </p:sp>
      <p:sp>
        <p:nvSpPr>
          <p:cNvPr id="60" name="TextBox 59"/>
          <p:cNvSpPr txBox="1"/>
          <p:nvPr/>
        </p:nvSpPr>
        <p:spPr>
          <a:xfrm>
            <a:off x="6873477" y="5694798"/>
            <a:ext cx="2547613"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effectLst/>
              </a:rPr>
              <a:t>Overwhelmed by the demands of college life and balancing work, studies, &amp; personal time.</a:t>
            </a:r>
            <a:endParaRPr kumimoji="0" lang="en-US" sz="1600" b="0" i="0" u="none" strike="noStrike" kern="1200" cap="none" spc="0" normalizeH="0" baseline="0" noProof="0" dirty="0">
              <a:ln>
                <a:noFill/>
              </a:ln>
              <a:effectLst/>
              <a:uLnTx/>
              <a:uFillTx/>
              <a:ea typeface="+mn-ea"/>
              <a:cs typeface="+mn-cs"/>
            </a:endParaRPr>
          </a:p>
        </p:txBody>
      </p:sp>
    </p:spTree>
    <p:extLst>
      <p:ext uri="{BB962C8B-B14F-4D97-AF65-F5344CB8AC3E}">
        <p14:creationId xmlns:p14="http://schemas.microsoft.com/office/powerpoint/2010/main" val="40428345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0DFE4-FC99-9C8F-82B2-2F822D2C5879}"/>
              </a:ext>
            </a:extLst>
          </p:cNvPr>
          <p:cNvSpPr>
            <a:spLocks noGrp="1"/>
          </p:cNvSpPr>
          <p:nvPr>
            <p:ph type="title"/>
          </p:nvPr>
        </p:nvSpPr>
        <p:spPr>
          <a:xfrm>
            <a:off x="619760" y="764373"/>
            <a:ext cx="6832600" cy="1293028"/>
          </a:xfrm>
        </p:spPr>
        <p:txBody>
          <a:bodyPr>
            <a:normAutofit/>
          </a:bodyPr>
          <a:lstStyle/>
          <a:p>
            <a:r>
              <a:rPr lang="en-US" dirty="0">
                <a:effectLst>
                  <a:outerShdw blurRad="38100" dist="38100" dir="2700000" algn="tl">
                    <a:srgbClr val="000000">
                      <a:alpha val="43137"/>
                    </a:srgbClr>
                  </a:outerShdw>
                </a:effectLst>
              </a:rPr>
              <a:t>Use</a:t>
            </a:r>
            <a:r>
              <a:rPr lang="en-US" dirty="0"/>
              <a:t> </a:t>
            </a:r>
            <a:r>
              <a:rPr lang="en-US" dirty="0">
                <a:effectLst>
                  <a:outerShdw blurRad="38100" dist="38100" dir="2700000" algn="tl">
                    <a:srgbClr val="000000">
                      <a:alpha val="43137"/>
                    </a:srgbClr>
                  </a:outerShdw>
                </a:effectLst>
              </a:rPr>
              <a:t>Cases</a:t>
            </a:r>
            <a:endParaRPr lang="en-IN"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2A48FB44-65F3-6CDB-36ED-896E21D53E16}"/>
              </a:ext>
            </a:extLst>
          </p:cNvPr>
          <p:cNvSpPr>
            <a:spLocks noGrp="1"/>
          </p:cNvSpPr>
          <p:nvPr>
            <p:ph idx="1"/>
          </p:nvPr>
        </p:nvSpPr>
        <p:spPr>
          <a:xfrm>
            <a:off x="619760" y="2194560"/>
            <a:ext cx="6832600" cy="4024125"/>
          </a:xfrm>
        </p:spPr>
        <p:txBody>
          <a:bodyPr>
            <a:normAutofit lnSpcReduction="10000"/>
          </a:bodyPr>
          <a:lstStyle/>
          <a:p>
            <a:pPr marL="0" indent="0">
              <a:buNone/>
            </a:pPr>
            <a:r>
              <a:rPr lang="en-US" sz="2400" b="1" i="0" dirty="0">
                <a:effectLst/>
                <a:latin typeface="Calibri" panose="020F0502020204030204" pitchFamily="34" charset="0"/>
                <a:cs typeface="Calibri" panose="020F0502020204030204" pitchFamily="34" charset="0"/>
              </a:rPr>
              <a:t>Lightweight Use Cases:</a:t>
            </a:r>
            <a:endParaRPr lang="en-US" sz="2400" b="0" i="0" dirty="0">
              <a:effectLst/>
              <a:latin typeface="Calibri" panose="020F0502020204030204" pitchFamily="34" charset="0"/>
              <a:cs typeface="Calibri" panose="020F0502020204030204" pitchFamily="34" charset="0"/>
            </a:endParaRPr>
          </a:p>
          <a:p>
            <a:pPr>
              <a:buFont typeface="+mj-lt"/>
              <a:buAutoNum type="arabicPeriod"/>
            </a:pPr>
            <a:r>
              <a:rPr lang="en-US" sz="1700" b="1" i="0" dirty="0">
                <a:effectLst/>
                <a:latin typeface="Calibri" panose="020F0502020204030204" pitchFamily="34" charset="0"/>
                <a:cs typeface="Calibri" panose="020F0502020204030204" pitchFamily="34" charset="0"/>
              </a:rPr>
              <a:t>Quick Signup Process</a:t>
            </a:r>
            <a:endParaRPr lang="en-US" sz="1700" b="0" i="0" dirty="0">
              <a:effectLst/>
              <a:latin typeface="Calibri" panose="020F0502020204030204" pitchFamily="34" charset="0"/>
              <a:cs typeface="Calibri" panose="020F0502020204030204" pitchFamily="34" charset="0"/>
            </a:endParaRPr>
          </a:p>
          <a:p>
            <a:pPr lvl="1"/>
            <a:r>
              <a:rPr lang="en-US" sz="1700" b="1" i="0" dirty="0">
                <a:effectLst/>
                <a:latin typeface="Calibri" panose="020F0502020204030204" pitchFamily="34" charset="0"/>
                <a:cs typeface="Calibri" panose="020F0502020204030204" pitchFamily="34" charset="0"/>
              </a:rPr>
              <a:t>Actor</a:t>
            </a:r>
            <a:r>
              <a:rPr lang="en-US" sz="1700" b="0" i="0" dirty="0">
                <a:effectLst/>
                <a:latin typeface="Calibri" panose="020F0502020204030204" pitchFamily="34" charset="0"/>
                <a:cs typeface="Calibri" panose="020F0502020204030204" pitchFamily="34" charset="0"/>
              </a:rPr>
              <a:t>: New User</a:t>
            </a:r>
          </a:p>
          <a:p>
            <a:pPr lvl="1"/>
            <a:r>
              <a:rPr lang="en-US" sz="1700" b="1" i="0" dirty="0">
                <a:effectLst/>
                <a:latin typeface="Calibri" panose="020F0502020204030204" pitchFamily="34" charset="0"/>
                <a:cs typeface="Calibri" panose="020F0502020204030204" pitchFamily="34" charset="0"/>
              </a:rPr>
              <a:t>Overview</a:t>
            </a:r>
            <a:r>
              <a:rPr lang="en-US" sz="1700" b="0" i="0" dirty="0">
                <a:effectLst/>
                <a:latin typeface="Calibri" panose="020F0502020204030204" pitchFamily="34" charset="0"/>
                <a:cs typeface="Calibri" panose="020F0502020204030204" pitchFamily="34" charset="0"/>
              </a:rPr>
              <a:t>: This use case covers the process of a new user quickly signing up for an account on </a:t>
            </a:r>
            <a:r>
              <a:rPr lang="en-US" sz="1700" b="0" i="0" dirty="0" err="1">
                <a:effectLst/>
                <a:latin typeface="Calibri" panose="020F0502020204030204" pitchFamily="34" charset="0"/>
                <a:cs typeface="Calibri" panose="020F0502020204030204" pitchFamily="34" charset="0"/>
              </a:rPr>
              <a:t>HarvestHub</a:t>
            </a:r>
            <a:r>
              <a:rPr lang="en-US" sz="1700" b="0" i="0" dirty="0">
                <a:effectLst/>
                <a:latin typeface="Calibri" panose="020F0502020204030204" pitchFamily="34" charset="0"/>
                <a:cs typeface="Calibri" panose="020F0502020204030204" pitchFamily="34" charset="0"/>
              </a:rPr>
              <a:t>.</a:t>
            </a:r>
          </a:p>
          <a:p>
            <a:pPr lvl="1"/>
            <a:r>
              <a:rPr lang="en-US" sz="1700" b="1" i="0" dirty="0">
                <a:effectLst/>
                <a:latin typeface="Calibri" panose="020F0502020204030204" pitchFamily="34" charset="0"/>
                <a:cs typeface="Calibri" panose="020F0502020204030204" pitchFamily="34" charset="0"/>
              </a:rPr>
              <a:t>Subject Area</a:t>
            </a:r>
            <a:r>
              <a:rPr lang="en-US" sz="1700" b="0" i="0" dirty="0">
                <a:effectLst/>
                <a:latin typeface="Calibri" panose="020F0502020204030204" pitchFamily="34" charset="0"/>
                <a:cs typeface="Calibri" panose="020F0502020204030204" pitchFamily="34" charset="0"/>
              </a:rPr>
              <a:t>: User Registration</a:t>
            </a:r>
          </a:p>
          <a:p>
            <a:pPr lvl="1"/>
            <a:r>
              <a:rPr lang="en-US" sz="1700" b="1" i="0" dirty="0">
                <a:effectLst/>
                <a:latin typeface="Calibri" panose="020F0502020204030204" pitchFamily="34" charset="0"/>
                <a:cs typeface="Calibri" panose="020F0502020204030204" pitchFamily="34" charset="0"/>
              </a:rPr>
              <a:t>Trigger</a:t>
            </a:r>
            <a:r>
              <a:rPr lang="en-US" sz="1700" b="0" i="0" dirty="0">
                <a:effectLst/>
                <a:latin typeface="Calibri" panose="020F0502020204030204" pitchFamily="34" charset="0"/>
                <a:cs typeface="Calibri" panose="020F0502020204030204" pitchFamily="34" charset="0"/>
              </a:rPr>
              <a:t>: User clicks on the "Sign Up" button on the app homepage.</a:t>
            </a:r>
          </a:p>
          <a:p>
            <a:pPr lvl="1"/>
            <a:r>
              <a:rPr lang="en-US" sz="1700" b="1" i="0" dirty="0">
                <a:effectLst/>
                <a:latin typeface="Calibri" panose="020F0502020204030204" pitchFamily="34" charset="0"/>
                <a:cs typeface="Calibri" panose="020F0502020204030204" pitchFamily="34" charset="0"/>
              </a:rPr>
              <a:t>Basic Flow</a:t>
            </a:r>
            <a:r>
              <a:rPr lang="en-US" sz="1700" b="0" i="0" dirty="0">
                <a:effectLst/>
                <a:latin typeface="Calibri" panose="020F0502020204030204" pitchFamily="34" charset="0"/>
                <a:cs typeface="Calibri" panose="020F0502020204030204" pitchFamily="34" charset="0"/>
              </a:rPr>
              <a:t>:</a:t>
            </a:r>
          </a:p>
          <a:p>
            <a:pPr marL="1143000" lvl="2" indent="-228600">
              <a:buFont typeface="+mj-lt"/>
              <a:buAutoNum type="arabicPeriod"/>
            </a:pPr>
            <a:r>
              <a:rPr lang="en-US" sz="1700" b="0" i="0" dirty="0">
                <a:effectLst/>
                <a:latin typeface="Calibri" panose="020F0502020204030204" pitchFamily="34" charset="0"/>
                <a:cs typeface="Calibri" panose="020F0502020204030204" pitchFamily="34" charset="0"/>
              </a:rPr>
              <a:t>User enters basic information such as name, email, and password.</a:t>
            </a:r>
          </a:p>
          <a:p>
            <a:pPr marL="1143000" lvl="2" indent="-228600">
              <a:buFont typeface="+mj-lt"/>
              <a:buAutoNum type="arabicPeriod"/>
            </a:pPr>
            <a:r>
              <a:rPr lang="en-US" sz="1700" b="0" i="0" dirty="0">
                <a:effectLst/>
                <a:latin typeface="Calibri" panose="020F0502020204030204" pitchFamily="34" charset="0"/>
                <a:cs typeface="Calibri" panose="020F0502020204030204" pitchFamily="34" charset="0"/>
              </a:rPr>
              <a:t>The system validates the entered information and creates a new user account.</a:t>
            </a:r>
          </a:p>
          <a:p>
            <a:endParaRPr lang="en-IN" sz="1700" dirty="0">
              <a:latin typeface="Calibri" panose="020F0502020204030204" pitchFamily="34" charset="0"/>
              <a:cs typeface="Calibri" panose="020F0502020204030204" pitchFamily="34" charset="0"/>
            </a:endParaRPr>
          </a:p>
        </p:txBody>
      </p:sp>
      <p:pic>
        <p:nvPicPr>
          <p:cNvPr id="5" name="Picture 4" descr="A screen shot of a login form&#10;&#10;Description automatically generated">
            <a:extLst>
              <a:ext uri="{FF2B5EF4-FFF2-40B4-BE49-F238E27FC236}">
                <a16:creationId xmlns:a16="http://schemas.microsoft.com/office/drawing/2014/main" id="{09B43F13-B282-3288-DE7D-135050EE4892}"/>
              </a:ext>
            </a:extLst>
          </p:cNvPr>
          <p:cNvPicPr>
            <a:picLocks noChangeAspect="1"/>
          </p:cNvPicPr>
          <p:nvPr/>
        </p:nvPicPr>
        <p:blipFill>
          <a:blip r:embed="rId2"/>
          <a:stretch>
            <a:fillRect/>
          </a:stretch>
        </p:blipFill>
        <p:spPr>
          <a:xfrm>
            <a:off x="8308739" y="746125"/>
            <a:ext cx="2749960" cy="5472559"/>
          </a:xfrm>
          <a:prstGeom prst="rect">
            <a:avLst/>
          </a:prstGeom>
        </p:spPr>
      </p:pic>
    </p:spTree>
    <p:extLst>
      <p:ext uri="{BB962C8B-B14F-4D97-AF65-F5344CB8AC3E}">
        <p14:creationId xmlns:p14="http://schemas.microsoft.com/office/powerpoint/2010/main" val="23169409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83D21-880E-E23A-6BAD-029B895E1C2C}"/>
              </a:ext>
            </a:extLst>
          </p:cNvPr>
          <p:cNvSpPr>
            <a:spLocks noGrp="1"/>
          </p:cNvSpPr>
          <p:nvPr>
            <p:ph type="title"/>
          </p:nvPr>
        </p:nvSpPr>
        <p:spPr>
          <a:xfrm>
            <a:off x="1436138" y="683443"/>
            <a:ext cx="5304295" cy="811784"/>
          </a:xfrm>
        </p:spPr>
        <p:txBody>
          <a:bodyPr>
            <a:normAutofit/>
          </a:bodyPr>
          <a:lstStyle/>
          <a:p>
            <a:pPr algn="l"/>
            <a:r>
              <a:rPr lang="en-US" sz="4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Use case</a:t>
            </a:r>
            <a:endParaRPr lang="en-IN" sz="4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36C482D8-DF29-6B68-E44E-49C3212BF3DC}"/>
              </a:ext>
            </a:extLst>
          </p:cNvPr>
          <p:cNvSpPr>
            <a:spLocks noGrp="1"/>
          </p:cNvSpPr>
          <p:nvPr>
            <p:ph idx="1"/>
          </p:nvPr>
        </p:nvSpPr>
        <p:spPr>
          <a:xfrm>
            <a:off x="685800" y="2194560"/>
            <a:ext cx="5304295" cy="3979997"/>
          </a:xfrm>
        </p:spPr>
        <p:txBody>
          <a:bodyPr>
            <a:normAutofit fontScale="92500" lnSpcReduction="10000"/>
          </a:bodyPr>
          <a:lstStyle/>
          <a:p>
            <a:pPr marL="0" indent="0">
              <a:buNone/>
            </a:pPr>
            <a:r>
              <a:rPr lang="en-US" sz="1700" b="1" i="0" dirty="0">
                <a:effectLst/>
                <a:latin typeface="Calibri" panose="020F0502020204030204" pitchFamily="34" charset="0"/>
                <a:cs typeface="Calibri" panose="020F0502020204030204" pitchFamily="34" charset="0"/>
              </a:rPr>
              <a:t>2. Effortless Product Search</a:t>
            </a:r>
            <a:endParaRPr lang="en-US" sz="1700" b="0" i="0" dirty="0">
              <a:effectLst/>
              <a:latin typeface="Calibri" panose="020F0502020204030204" pitchFamily="34" charset="0"/>
              <a:cs typeface="Calibri" panose="020F0502020204030204" pitchFamily="34" charset="0"/>
            </a:endParaRPr>
          </a:p>
          <a:p>
            <a:r>
              <a:rPr lang="en-US" sz="1700" b="1" i="0" dirty="0">
                <a:effectLst/>
                <a:latin typeface="Calibri" panose="020F0502020204030204" pitchFamily="34" charset="0"/>
                <a:cs typeface="Calibri" panose="020F0502020204030204" pitchFamily="34" charset="0"/>
              </a:rPr>
              <a:t>Actor</a:t>
            </a:r>
            <a:r>
              <a:rPr lang="en-US" sz="1700" b="0" i="0" dirty="0">
                <a:effectLst/>
                <a:latin typeface="Calibri" panose="020F0502020204030204" pitchFamily="34" charset="0"/>
                <a:cs typeface="Calibri" panose="020F0502020204030204" pitchFamily="34" charset="0"/>
              </a:rPr>
              <a:t>: Registered User</a:t>
            </a:r>
          </a:p>
          <a:p>
            <a:r>
              <a:rPr lang="en-US" sz="1700" b="1" i="0" dirty="0">
                <a:effectLst/>
                <a:latin typeface="Calibri" panose="020F0502020204030204" pitchFamily="34" charset="0"/>
                <a:cs typeface="Calibri" panose="020F0502020204030204" pitchFamily="34" charset="0"/>
              </a:rPr>
              <a:t>Overview</a:t>
            </a:r>
            <a:r>
              <a:rPr lang="en-US" sz="1700" b="0" i="0" dirty="0">
                <a:effectLst/>
                <a:latin typeface="Calibri" panose="020F0502020204030204" pitchFamily="34" charset="0"/>
                <a:cs typeface="Calibri" panose="020F0502020204030204" pitchFamily="34" charset="0"/>
              </a:rPr>
              <a:t>: This use case involves a user effortlessly searching for products on </a:t>
            </a:r>
            <a:r>
              <a:rPr lang="en-US" sz="1700" b="0" i="0" dirty="0" err="1">
                <a:effectLst/>
                <a:latin typeface="Calibri" panose="020F0502020204030204" pitchFamily="34" charset="0"/>
                <a:cs typeface="Calibri" panose="020F0502020204030204" pitchFamily="34" charset="0"/>
              </a:rPr>
              <a:t>HarvestHub</a:t>
            </a:r>
            <a:r>
              <a:rPr lang="en-US" sz="1700" b="0" i="0" dirty="0">
                <a:effectLst/>
                <a:latin typeface="Calibri" panose="020F0502020204030204" pitchFamily="34" charset="0"/>
                <a:cs typeface="Calibri" panose="020F0502020204030204" pitchFamily="34" charset="0"/>
              </a:rPr>
              <a:t>.</a:t>
            </a:r>
          </a:p>
          <a:p>
            <a:r>
              <a:rPr lang="en-US" sz="1700" b="1" i="0" dirty="0">
                <a:effectLst/>
                <a:latin typeface="Calibri" panose="020F0502020204030204" pitchFamily="34" charset="0"/>
                <a:cs typeface="Calibri" panose="020F0502020204030204" pitchFamily="34" charset="0"/>
              </a:rPr>
              <a:t>Subject Area</a:t>
            </a:r>
            <a:r>
              <a:rPr lang="en-US" sz="1700" b="0" i="0" dirty="0">
                <a:effectLst/>
                <a:latin typeface="Calibri" panose="020F0502020204030204" pitchFamily="34" charset="0"/>
                <a:cs typeface="Calibri" panose="020F0502020204030204" pitchFamily="34" charset="0"/>
              </a:rPr>
              <a:t>: Product Search</a:t>
            </a:r>
          </a:p>
          <a:p>
            <a:r>
              <a:rPr lang="en-US" sz="1700" b="1" i="0" dirty="0">
                <a:effectLst/>
                <a:latin typeface="Calibri" panose="020F0502020204030204" pitchFamily="34" charset="0"/>
                <a:cs typeface="Calibri" panose="020F0502020204030204" pitchFamily="34" charset="0"/>
              </a:rPr>
              <a:t>Trigger</a:t>
            </a:r>
            <a:r>
              <a:rPr lang="en-US" sz="1700" b="0" i="0" dirty="0">
                <a:effectLst/>
                <a:latin typeface="Calibri" panose="020F0502020204030204" pitchFamily="34" charset="0"/>
                <a:cs typeface="Calibri" panose="020F0502020204030204" pitchFamily="34" charset="0"/>
              </a:rPr>
              <a:t>: User enters a search query in the search bar.</a:t>
            </a:r>
          </a:p>
          <a:p>
            <a:r>
              <a:rPr lang="en-US" sz="1700" b="1" i="0" dirty="0">
                <a:effectLst/>
                <a:latin typeface="Calibri" panose="020F0502020204030204" pitchFamily="34" charset="0"/>
                <a:cs typeface="Calibri" panose="020F0502020204030204" pitchFamily="34" charset="0"/>
              </a:rPr>
              <a:t>Basic Flow</a:t>
            </a:r>
            <a:r>
              <a:rPr lang="en-US" sz="1700" b="0" i="0" dirty="0">
                <a:effectLst/>
                <a:latin typeface="Calibri" panose="020F0502020204030204" pitchFamily="34" charset="0"/>
                <a:cs typeface="Calibri" panose="020F0502020204030204" pitchFamily="34" charset="0"/>
              </a:rPr>
              <a:t>:</a:t>
            </a:r>
          </a:p>
          <a:p>
            <a:pPr marL="742950" lvl="1" indent="-285750">
              <a:buFont typeface="Arial" panose="020B0604020202020204" pitchFamily="34" charset="0"/>
              <a:buChar char="•"/>
            </a:pPr>
            <a:r>
              <a:rPr lang="en-US" sz="1700" b="0" i="0" dirty="0">
                <a:effectLst/>
                <a:latin typeface="Calibri" panose="020F0502020204030204" pitchFamily="34" charset="0"/>
                <a:cs typeface="Calibri" panose="020F0502020204030204" pitchFamily="34" charset="0"/>
              </a:rPr>
              <a:t>User enters a search query for specific products or categories.</a:t>
            </a:r>
          </a:p>
          <a:p>
            <a:pPr marL="742950" lvl="1" indent="-285750">
              <a:buFont typeface="Arial" panose="020B0604020202020204" pitchFamily="34" charset="0"/>
              <a:buChar char="•"/>
            </a:pPr>
            <a:r>
              <a:rPr lang="en-US" sz="1700" b="0" i="0" dirty="0">
                <a:effectLst/>
                <a:latin typeface="Calibri" panose="020F0502020204030204" pitchFamily="34" charset="0"/>
                <a:cs typeface="Calibri" panose="020F0502020204030204" pitchFamily="34" charset="0"/>
              </a:rPr>
              <a:t>The system quickly retrieves relevant search results based on the query.</a:t>
            </a:r>
          </a:p>
          <a:p>
            <a:pPr marL="742950" lvl="1" indent="-285750">
              <a:buFont typeface="Arial" panose="020B0604020202020204" pitchFamily="34" charset="0"/>
              <a:buChar char="•"/>
            </a:pPr>
            <a:r>
              <a:rPr lang="en-US" sz="1700" b="0" i="0" dirty="0">
                <a:effectLst/>
                <a:latin typeface="Calibri" panose="020F0502020204030204" pitchFamily="34" charset="0"/>
                <a:cs typeface="Calibri" panose="020F0502020204030204" pitchFamily="34" charset="0"/>
              </a:rPr>
              <a:t>User can browse through the search results and view product details.</a:t>
            </a:r>
          </a:p>
          <a:p>
            <a:endParaRPr lang="en-IN" sz="1700"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87DCAB03-131B-C0B1-D65E-AE72F3B673A7}"/>
              </a:ext>
            </a:extLst>
          </p:cNvPr>
          <p:cNvPicPr>
            <a:picLocks noChangeAspect="1"/>
          </p:cNvPicPr>
          <p:nvPr/>
        </p:nvPicPr>
        <p:blipFill>
          <a:blip r:embed="rId2"/>
          <a:stretch>
            <a:fillRect/>
          </a:stretch>
        </p:blipFill>
        <p:spPr>
          <a:xfrm>
            <a:off x="9738143" y="2825942"/>
            <a:ext cx="1768057" cy="3608280"/>
          </a:xfrm>
          <a:prstGeom prst="rect">
            <a:avLst/>
          </a:prstGeom>
        </p:spPr>
      </p:pic>
      <p:pic>
        <p:nvPicPr>
          <p:cNvPr id="5" name="Picture 4">
            <a:extLst>
              <a:ext uri="{FF2B5EF4-FFF2-40B4-BE49-F238E27FC236}">
                <a16:creationId xmlns:a16="http://schemas.microsoft.com/office/drawing/2014/main" id="{4D6E9CF6-6BA4-F476-14B4-6B2DED468C34}"/>
              </a:ext>
            </a:extLst>
          </p:cNvPr>
          <p:cNvPicPr>
            <a:picLocks noChangeAspect="1"/>
          </p:cNvPicPr>
          <p:nvPr/>
        </p:nvPicPr>
        <p:blipFill>
          <a:blip r:embed="rId3"/>
          <a:stretch>
            <a:fillRect/>
          </a:stretch>
        </p:blipFill>
        <p:spPr>
          <a:xfrm>
            <a:off x="7278961" y="993758"/>
            <a:ext cx="1768057" cy="3664367"/>
          </a:xfrm>
          <a:prstGeom prst="rect">
            <a:avLst/>
          </a:prstGeom>
        </p:spPr>
      </p:pic>
    </p:spTree>
    <p:extLst>
      <p:ext uri="{BB962C8B-B14F-4D97-AF65-F5344CB8AC3E}">
        <p14:creationId xmlns:p14="http://schemas.microsoft.com/office/powerpoint/2010/main" val="13926196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000830-1D77-C2C7-CB6F-F51C3D24CB19}"/>
              </a:ext>
            </a:extLst>
          </p:cNvPr>
          <p:cNvSpPr>
            <a:spLocks noGrp="1"/>
          </p:cNvSpPr>
          <p:nvPr>
            <p:ph idx="1"/>
          </p:nvPr>
        </p:nvSpPr>
        <p:spPr>
          <a:xfrm>
            <a:off x="143838" y="92468"/>
            <a:ext cx="7133415" cy="6765532"/>
          </a:xfrm>
        </p:spPr>
        <p:txBody>
          <a:bodyPr>
            <a:normAutofit fontScale="85000" lnSpcReduction="20000"/>
          </a:bodyPr>
          <a:lstStyle/>
          <a:p>
            <a:pPr marL="0" indent="0">
              <a:buNone/>
            </a:pPr>
            <a:r>
              <a:rPr lang="en-IN" sz="2400" b="1" i="0" dirty="0">
                <a:effectLst/>
                <a:latin typeface="Calibri" panose="020F0502020204030204" pitchFamily="34" charset="0"/>
                <a:cs typeface="Calibri" panose="020F0502020204030204" pitchFamily="34" charset="0"/>
              </a:rPr>
              <a:t>Middleweight Use Cases:</a:t>
            </a:r>
            <a:endParaRPr lang="en-US" sz="2400" b="1" i="0" dirty="0">
              <a:effectLst/>
              <a:latin typeface="Calibri" panose="020F0502020204030204" pitchFamily="34" charset="0"/>
              <a:cs typeface="Calibri" panose="020F0502020204030204" pitchFamily="34" charset="0"/>
            </a:endParaRPr>
          </a:p>
          <a:p>
            <a:pPr marL="0" indent="0" rtl="0">
              <a:buNone/>
            </a:pPr>
            <a:r>
              <a:rPr lang="en-US" b="1" dirty="0">
                <a:effectLst/>
              </a:rPr>
              <a:t>1. Secure Payment Processing</a:t>
            </a:r>
            <a:endParaRPr lang="en-US" dirty="0">
              <a:effectLst/>
            </a:endParaRPr>
          </a:p>
          <a:p>
            <a:pPr rtl="0">
              <a:buFont typeface="Arial" panose="020B0604020202020204" pitchFamily="34" charset="0"/>
              <a:buChar char="•"/>
            </a:pPr>
            <a:r>
              <a:rPr lang="en-US" b="1" dirty="0">
                <a:effectLst/>
              </a:rPr>
              <a:t>Actor</a:t>
            </a:r>
            <a:r>
              <a:rPr lang="en-US" dirty="0">
                <a:effectLst/>
              </a:rPr>
              <a:t>: Registered User</a:t>
            </a:r>
          </a:p>
          <a:p>
            <a:pPr rtl="0">
              <a:buFont typeface="Arial" panose="020B0604020202020204" pitchFamily="34" charset="0"/>
              <a:buChar char="•"/>
            </a:pPr>
            <a:r>
              <a:rPr lang="en-US" b="1" dirty="0">
                <a:effectLst/>
              </a:rPr>
              <a:t>Overview</a:t>
            </a:r>
            <a:r>
              <a:rPr lang="en-US" dirty="0">
                <a:effectLst/>
              </a:rPr>
              <a:t>: This use case involves securely processing payments for purchases made on </a:t>
            </a:r>
            <a:r>
              <a:rPr lang="en-US" dirty="0" err="1">
                <a:effectLst/>
              </a:rPr>
              <a:t>HarvestHub</a:t>
            </a:r>
            <a:r>
              <a:rPr lang="en-US" dirty="0">
                <a:effectLst/>
              </a:rPr>
              <a:t>.</a:t>
            </a:r>
          </a:p>
          <a:p>
            <a:pPr rtl="0">
              <a:buFont typeface="Arial" panose="020B0604020202020204" pitchFamily="34" charset="0"/>
              <a:buChar char="•"/>
            </a:pPr>
            <a:r>
              <a:rPr lang="en-US" b="1" dirty="0">
                <a:effectLst/>
              </a:rPr>
              <a:t>Subject Area</a:t>
            </a:r>
            <a:r>
              <a:rPr lang="en-US" dirty="0">
                <a:effectLst/>
              </a:rPr>
              <a:t>: Payment Processing</a:t>
            </a:r>
          </a:p>
          <a:p>
            <a:pPr rtl="0">
              <a:buFont typeface="Arial" panose="020B0604020202020204" pitchFamily="34" charset="0"/>
              <a:buChar char="•"/>
            </a:pPr>
            <a:r>
              <a:rPr lang="en-US" b="1" dirty="0">
                <a:effectLst/>
              </a:rPr>
              <a:t>Basic Flow</a:t>
            </a:r>
            <a:r>
              <a:rPr lang="en-US" dirty="0">
                <a:effectLst/>
              </a:rPr>
              <a:t>: </a:t>
            </a:r>
          </a:p>
          <a:p>
            <a:pPr marL="742950" lvl="1" indent="-285750" rtl="0">
              <a:buFont typeface="Arial" panose="020B0604020202020204" pitchFamily="34" charset="0"/>
              <a:buChar char="•"/>
            </a:pPr>
            <a:r>
              <a:rPr lang="en-US" dirty="0">
                <a:effectLst/>
              </a:rPr>
              <a:t>User selects preferred payment method (e.g., credit/debit card, Apple Pay).</a:t>
            </a:r>
          </a:p>
          <a:p>
            <a:pPr marL="742950" lvl="1" indent="-285750" rtl="0">
              <a:buFont typeface="Arial" panose="020B0604020202020204" pitchFamily="34" charset="0"/>
              <a:buChar char="•"/>
            </a:pPr>
            <a:r>
              <a:rPr lang="en-US" dirty="0">
                <a:effectLst/>
              </a:rPr>
              <a:t>The system securely processes the payment transaction using encryption technology.</a:t>
            </a:r>
          </a:p>
          <a:p>
            <a:pPr rtl="0">
              <a:buFont typeface="Arial" panose="020B0604020202020204" pitchFamily="34" charset="0"/>
              <a:buChar char="•"/>
            </a:pPr>
            <a:r>
              <a:rPr lang="en-US" b="1" dirty="0">
                <a:effectLst/>
              </a:rPr>
              <a:t>Alternate Flow (Failed Transaction)</a:t>
            </a:r>
            <a:r>
              <a:rPr lang="en-US" dirty="0">
                <a:effectLst/>
              </a:rPr>
              <a:t>: </a:t>
            </a:r>
          </a:p>
          <a:p>
            <a:pPr marL="742950" lvl="1" indent="-285750" rtl="0">
              <a:buFont typeface="Arial" panose="020B0604020202020204" pitchFamily="34" charset="0"/>
              <a:buChar char="•"/>
            </a:pPr>
            <a:r>
              <a:rPr lang="en-US" dirty="0">
                <a:effectLst/>
              </a:rPr>
              <a:t>If the payment transaction fails (e.g., insufficient funds, declined card), the system notifies the user.</a:t>
            </a:r>
          </a:p>
          <a:p>
            <a:pPr marL="742950" lvl="1" indent="-285750" rtl="0">
              <a:buFont typeface="Arial" panose="020B0604020202020204" pitchFamily="34" charset="0"/>
              <a:buChar char="•"/>
            </a:pPr>
            <a:r>
              <a:rPr lang="en-US" dirty="0">
                <a:effectLst/>
              </a:rPr>
              <a:t>User is prompted to select an alternate payment method or update payment details.</a:t>
            </a:r>
          </a:p>
          <a:p>
            <a:pPr marL="742950" lvl="1" indent="-285750" rtl="0">
              <a:buFont typeface="Arial" panose="020B0604020202020204" pitchFamily="34" charset="0"/>
              <a:buChar char="•"/>
            </a:pPr>
            <a:r>
              <a:rPr lang="en-US" dirty="0">
                <a:effectLst/>
              </a:rPr>
              <a:t>User retries the payment transaction with the updated information.</a:t>
            </a:r>
          </a:p>
          <a:p>
            <a:pPr marL="742950" lvl="1" indent="-285750" rtl="0">
              <a:buFont typeface="Arial" panose="020B0604020202020204" pitchFamily="34" charset="0"/>
              <a:buChar char="•"/>
            </a:pPr>
            <a:r>
              <a:rPr lang="en-US" dirty="0">
                <a:effectLst/>
              </a:rPr>
              <a:t>The system securely processes the revised payment transaction.</a:t>
            </a:r>
          </a:p>
          <a:p>
            <a:pPr rtl="0">
              <a:buFont typeface="Arial" panose="020B0604020202020204" pitchFamily="34" charset="0"/>
              <a:buChar char="•"/>
            </a:pPr>
            <a:r>
              <a:rPr lang="en-US" b="1" dirty="0">
                <a:effectLst/>
              </a:rPr>
              <a:t>Alternate Flow (Security Verification)</a:t>
            </a:r>
            <a:r>
              <a:rPr lang="en-US" dirty="0">
                <a:effectLst/>
              </a:rPr>
              <a:t>: </a:t>
            </a:r>
          </a:p>
          <a:p>
            <a:pPr marL="742950" lvl="1" indent="-285750" rtl="0">
              <a:buFont typeface="Arial" panose="020B0604020202020204" pitchFamily="34" charset="0"/>
              <a:buChar char="•"/>
            </a:pPr>
            <a:r>
              <a:rPr lang="en-US" dirty="0">
                <a:effectLst/>
              </a:rPr>
              <a:t>If the payment method requires additional security verification (e.g., 3D Secure authentication), the system prompts the user to authenticate.</a:t>
            </a:r>
          </a:p>
          <a:p>
            <a:pPr marL="742950" lvl="1" indent="-285750" rtl="0">
              <a:buFont typeface="Arial" panose="020B0604020202020204" pitchFamily="34" charset="0"/>
              <a:buChar char="•"/>
            </a:pPr>
            <a:r>
              <a:rPr lang="en-US" dirty="0">
                <a:effectLst/>
              </a:rPr>
              <a:t>User completes the security verification process (e.g., entering OTP, biometric authentication).</a:t>
            </a:r>
          </a:p>
          <a:p>
            <a:pPr marL="742950" lvl="1" indent="-285750" rtl="0">
              <a:buFont typeface="Arial" panose="020B0604020202020204" pitchFamily="34" charset="0"/>
              <a:buChar char="•"/>
            </a:pPr>
            <a:r>
              <a:rPr lang="en-US" dirty="0">
                <a:effectLst/>
              </a:rPr>
              <a:t>The system verifies the security credentials and securely processes the payment transaction.</a:t>
            </a:r>
          </a:p>
          <a:p>
            <a:pPr marL="0" indent="0">
              <a:buNone/>
            </a:pPr>
            <a:endParaRPr lang="en-IN" sz="14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EC925EEE-F966-097C-F401-7A0B0A4DF840}"/>
              </a:ext>
            </a:extLst>
          </p:cNvPr>
          <p:cNvPicPr>
            <a:picLocks noChangeAspect="1"/>
          </p:cNvPicPr>
          <p:nvPr/>
        </p:nvPicPr>
        <p:blipFill>
          <a:blip r:embed="rId2"/>
          <a:stretch>
            <a:fillRect/>
          </a:stretch>
        </p:blipFill>
        <p:spPr>
          <a:xfrm>
            <a:off x="7277253" y="1160344"/>
            <a:ext cx="2380647" cy="2068431"/>
          </a:xfrm>
          <a:prstGeom prst="rect">
            <a:avLst/>
          </a:prstGeom>
        </p:spPr>
      </p:pic>
      <p:pic>
        <p:nvPicPr>
          <p:cNvPr id="8" name="Picture 7">
            <a:extLst>
              <a:ext uri="{FF2B5EF4-FFF2-40B4-BE49-F238E27FC236}">
                <a16:creationId xmlns:a16="http://schemas.microsoft.com/office/drawing/2014/main" id="{69DD3170-5D5C-2457-9E12-E9145CE0910D}"/>
              </a:ext>
            </a:extLst>
          </p:cNvPr>
          <p:cNvPicPr>
            <a:picLocks noChangeAspect="1"/>
          </p:cNvPicPr>
          <p:nvPr/>
        </p:nvPicPr>
        <p:blipFill>
          <a:blip r:embed="rId3"/>
          <a:stretch>
            <a:fillRect/>
          </a:stretch>
        </p:blipFill>
        <p:spPr>
          <a:xfrm>
            <a:off x="7523893" y="3736733"/>
            <a:ext cx="1887366" cy="2146878"/>
          </a:xfrm>
          <a:prstGeom prst="rect">
            <a:avLst/>
          </a:prstGeom>
        </p:spPr>
      </p:pic>
    </p:spTree>
    <p:extLst>
      <p:ext uri="{BB962C8B-B14F-4D97-AF65-F5344CB8AC3E}">
        <p14:creationId xmlns:p14="http://schemas.microsoft.com/office/powerpoint/2010/main" val="20852070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7541D52-E2D4-ABE5-19B4-10223B2A8EDE}"/>
              </a:ext>
            </a:extLst>
          </p:cNvPr>
          <p:cNvSpPr>
            <a:spLocks noGrp="1"/>
          </p:cNvSpPr>
          <p:nvPr>
            <p:ph type="title"/>
          </p:nvPr>
        </p:nvSpPr>
        <p:spPr>
          <a:xfrm>
            <a:off x="6095999" y="119877"/>
            <a:ext cx="4753466" cy="1047176"/>
          </a:xfrm>
        </p:spPr>
        <p:txBody>
          <a:bodyPr>
            <a:normAutofit/>
          </a:bodyPr>
          <a:lstStyle/>
          <a:p>
            <a:r>
              <a:rPr lang="en-US" dirty="0">
                <a:effectLst>
                  <a:outerShdw blurRad="38100" dist="38100" dir="2700000" algn="tl">
                    <a:srgbClr val="000000">
                      <a:alpha val="43137"/>
                    </a:srgbClr>
                  </a:outerShdw>
                </a:effectLst>
              </a:rPr>
              <a:t>Use</a:t>
            </a:r>
            <a:r>
              <a:rPr lang="en-US" dirty="0"/>
              <a:t> </a:t>
            </a:r>
            <a:r>
              <a:rPr lang="en-US" dirty="0">
                <a:effectLst>
                  <a:outerShdw blurRad="38100" dist="38100" dir="2700000" algn="tl">
                    <a:srgbClr val="000000">
                      <a:alpha val="43137"/>
                    </a:srgbClr>
                  </a:outerShdw>
                </a:effectLst>
              </a:rPr>
              <a:t>Cases</a:t>
            </a:r>
            <a:endParaRPr lang="en-IN"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EBA8EF3F-960F-F565-4B64-0663F731AEB5}"/>
              </a:ext>
            </a:extLst>
          </p:cNvPr>
          <p:cNvSpPr>
            <a:spLocks noGrp="1"/>
          </p:cNvSpPr>
          <p:nvPr>
            <p:ph idx="1"/>
          </p:nvPr>
        </p:nvSpPr>
        <p:spPr>
          <a:xfrm>
            <a:off x="133308" y="119877"/>
            <a:ext cx="6225928" cy="6738123"/>
          </a:xfrm>
        </p:spPr>
        <p:txBody>
          <a:bodyPr>
            <a:noAutofit/>
          </a:bodyPr>
          <a:lstStyle/>
          <a:p>
            <a:pPr rtl="0"/>
            <a:r>
              <a:rPr lang="en-US" sz="1200" dirty="0">
                <a:latin typeface="Calibri" panose="020F0502020204030204" pitchFamily="34" charset="0"/>
                <a:cs typeface="Calibri" panose="020F0502020204030204" pitchFamily="34" charset="0"/>
              </a:rPr>
              <a:t>2 . </a:t>
            </a:r>
            <a:r>
              <a:rPr lang="en-US" sz="1200" b="1" dirty="0">
                <a:effectLst/>
              </a:rPr>
              <a:t>Password Reset via Email OTP</a:t>
            </a:r>
            <a:endParaRPr lang="en-US" sz="1200" dirty="0">
              <a:effectLst/>
            </a:endParaRPr>
          </a:p>
          <a:p>
            <a:pPr rtl="0">
              <a:buFont typeface="Arial" panose="020B0604020202020204" pitchFamily="34" charset="0"/>
              <a:buChar char="•"/>
            </a:pPr>
            <a:r>
              <a:rPr lang="en-US" sz="1200" b="1" dirty="0">
                <a:effectLst/>
              </a:rPr>
              <a:t>Actor</a:t>
            </a:r>
            <a:r>
              <a:rPr lang="en-US" sz="1200" dirty="0">
                <a:effectLst/>
              </a:rPr>
              <a:t>: Registered User</a:t>
            </a:r>
          </a:p>
          <a:p>
            <a:pPr rtl="0">
              <a:buFont typeface="Arial" panose="020B0604020202020204" pitchFamily="34" charset="0"/>
              <a:buChar char="•"/>
            </a:pPr>
            <a:r>
              <a:rPr lang="en-US" sz="1200" b="1" dirty="0">
                <a:effectLst/>
              </a:rPr>
              <a:t>Overview</a:t>
            </a:r>
            <a:r>
              <a:rPr lang="en-US" sz="1200" dirty="0">
                <a:effectLst/>
              </a:rPr>
              <a:t>: This use case covers the process of resetting the password for a user who has forgotten their login credentials using an email-based one-time password (OTP).</a:t>
            </a:r>
          </a:p>
          <a:p>
            <a:pPr rtl="0">
              <a:buFont typeface="Arial" panose="020B0604020202020204" pitchFamily="34" charset="0"/>
              <a:buChar char="•"/>
            </a:pPr>
            <a:r>
              <a:rPr lang="en-US" sz="1200" b="1" dirty="0">
                <a:effectLst/>
              </a:rPr>
              <a:t>Subject Area</a:t>
            </a:r>
            <a:r>
              <a:rPr lang="en-US" sz="1200" dirty="0">
                <a:effectLst/>
              </a:rPr>
              <a:t>: User Authentication</a:t>
            </a:r>
          </a:p>
          <a:p>
            <a:pPr rtl="0">
              <a:buFont typeface="Arial" panose="020B0604020202020204" pitchFamily="34" charset="0"/>
              <a:buChar char="•"/>
            </a:pPr>
            <a:r>
              <a:rPr lang="en-US" sz="1200" b="1" dirty="0">
                <a:effectLst/>
              </a:rPr>
              <a:t>Preconditions</a:t>
            </a:r>
            <a:r>
              <a:rPr lang="en-US" sz="1200" dirty="0">
                <a:effectLst/>
              </a:rPr>
              <a:t>: User has forgotten their password and is unable to log in.</a:t>
            </a:r>
          </a:p>
          <a:p>
            <a:pPr rtl="0">
              <a:buFont typeface="Arial" panose="020B0604020202020204" pitchFamily="34" charset="0"/>
              <a:buChar char="•"/>
            </a:pPr>
            <a:r>
              <a:rPr lang="en-US" sz="1200" b="1" dirty="0">
                <a:effectLst/>
              </a:rPr>
              <a:t>Basic Flow</a:t>
            </a:r>
            <a:r>
              <a:rPr lang="en-US" sz="1200" dirty="0">
                <a:effectLst/>
              </a:rPr>
              <a:t>: </a:t>
            </a:r>
          </a:p>
          <a:p>
            <a:pPr marL="742950" lvl="1" indent="-285750" rtl="0">
              <a:buFont typeface="Arial" panose="020B0604020202020204" pitchFamily="34" charset="0"/>
              <a:buChar char="•"/>
            </a:pPr>
            <a:r>
              <a:rPr lang="en-US" sz="1200" dirty="0">
                <a:effectLst/>
              </a:rPr>
              <a:t>User clicks on the "Forgot Password?" link on the login screen.</a:t>
            </a:r>
          </a:p>
          <a:p>
            <a:pPr marL="742950" lvl="1" indent="-285750" rtl="0">
              <a:buFont typeface="Arial" panose="020B0604020202020204" pitchFamily="34" charset="0"/>
              <a:buChar char="•"/>
            </a:pPr>
            <a:r>
              <a:rPr lang="en-US" sz="1200" dirty="0">
                <a:effectLst/>
              </a:rPr>
              <a:t>The system prompts the user to enter their registered email address.</a:t>
            </a:r>
          </a:p>
          <a:p>
            <a:pPr marL="742950" lvl="1" indent="-285750" rtl="0">
              <a:buFont typeface="Arial" panose="020B0604020202020204" pitchFamily="34" charset="0"/>
              <a:buChar char="•"/>
            </a:pPr>
            <a:r>
              <a:rPr lang="en-US" sz="1200" dirty="0">
                <a:effectLst/>
              </a:rPr>
              <a:t>User enters their email address and submits the form.</a:t>
            </a:r>
          </a:p>
          <a:p>
            <a:pPr marL="742950" lvl="1" indent="-285750" rtl="0">
              <a:buFont typeface="Arial" panose="020B0604020202020204" pitchFamily="34" charset="0"/>
              <a:buChar char="•"/>
            </a:pPr>
            <a:r>
              <a:rPr lang="en-US" sz="1200" dirty="0">
                <a:effectLst/>
              </a:rPr>
              <a:t>User checks their email inbox and retrieves the OTP.</a:t>
            </a:r>
          </a:p>
          <a:p>
            <a:pPr marL="742950" lvl="1" indent="-285750" rtl="0">
              <a:buFont typeface="Arial" panose="020B0604020202020204" pitchFamily="34" charset="0"/>
              <a:buChar char="•"/>
            </a:pPr>
            <a:r>
              <a:rPr lang="en-US" sz="1200" dirty="0">
                <a:effectLst/>
              </a:rPr>
              <a:t>User enters the OTP in the app.</a:t>
            </a:r>
          </a:p>
          <a:p>
            <a:pPr marL="742950" lvl="1" indent="-285750" rtl="0">
              <a:buFont typeface="Arial" panose="020B0604020202020204" pitchFamily="34" charset="0"/>
              <a:buChar char="•"/>
            </a:pPr>
            <a:r>
              <a:rPr lang="en-US" sz="1200" dirty="0">
                <a:effectLst/>
              </a:rPr>
              <a:t>The system validates the OTP and allows the user to reset their password.</a:t>
            </a:r>
          </a:p>
          <a:p>
            <a:pPr marL="742950" lvl="1" indent="-285750" rtl="0">
              <a:buFont typeface="Arial" panose="020B0604020202020204" pitchFamily="34" charset="0"/>
              <a:buChar char="•"/>
            </a:pPr>
            <a:r>
              <a:rPr lang="en-US" sz="1200" dirty="0">
                <a:effectLst/>
              </a:rPr>
              <a:t>User enters a new password and confirms the password change.</a:t>
            </a:r>
          </a:p>
          <a:p>
            <a:pPr marL="742950" lvl="1" indent="-285750" rtl="0">
              <a:buFont typeface="Arial" panose="020B0604020202020204" pitchFamily="34" charset="0"/>
              <a:buChar char="•"/>
            </a:pPr>
            <a:r>
              <a:rPr lang="en-US" sz="1200" dirty="0">
                <a:effectLst/>
              </a:rPr>
              <a:t>The system updates the user's password and confirms the successful password reset.</a:t>
            </a:r>
          </a:p>
          <a:p>
            <a:pPr rtl="0">
              <a:buFont typeface="Arial" panose="020B0604020202020204" pitchFamily="34" charset="0"/>
              <a:buChar char="•"/>
            </a:pPr>
            <a:r>
              <a:rPr lang="en-US" sz="1200" b="1" dirty="0">
                <a:effectLst/>
              </a:rPr>
              <a:t>Postconditions</a:t>
            </a:r>
            <a:r>
              <a:rPr lang="en-US" sz="1200" dirty="0">
                <a:effectLst/>
              </a:rPr>
              <a:t>: User receives confirmation of the password reset and can now log in using their new password.</a:t>
            </a:r>
          </a:p>
          <a:p>
            <a:pPr rtl="0">
              <a:buFont typeface="Arial" panose="020B0604020202020204" pitchFamily="34" charset="0"/>
              <a:buChar char="•"/>
            </a:pPr>
            <a:r>
              <a:rPr lang="en-US" sz="1200" b="1" dirty="0">
                <a:effectLst/>
              </a:rPr>
              <a:t>Alternate Flow (Invalid Email)</a:t>
            </a:r>
            <a:r>
              <a:rPr lang="en-US" sz="1200" dirty="0">
                <a:effectLst/>
              </a:rPr>
              <a:t>: </a:t>
            </a:r>
          </a:p>
          <a:p>
            <a:pPr marL="742950" lvl="1" indent="-285750" rtl="0">
              <a:buFont typeface="Arial" panose="020B0604020202020204" pitchFamily="34" charset="0"/>
              <a:buChar char="•"/>
            </a:pPr>
            <a:r>
              <a:rPr lang="en-US" sz="1200" dirty="0">
                <a:effectLst/>
              </a:rPr>
              <a:t>If the entered email address is not registered or invalid, the system notifies the user to provide a valid email address.</a:t>
            </a:r>
          </a:p>
          <a:p>
            <a:pPr marL="742950" lvl="1" indent="-285750" rtl="0">
              <a:buFont typeface="Arial" panose="020B0604020202020204" pitchFamily="34" charset="0"/>
              <a:buChar char="•"/>
            </a:pPr>
            <a:r>
              <a:rPr lang="en-US" sz="1200" dirty="0">
                <a:effectLst/>
              </a:rPr>
              <a:t>User re-enters a valid email address and resubmits the form.</a:t>
            </a:r>
          </a:p>
          <a:p>
            <a:pPr marL="742950" lvl="1" indent="-285750" rtl="0">
              <a:buFont typeface="Arial" panose="020B0604020202020204" pitchFamily="34" charset="0"/>
              <a:buChar char="•"/>
            </a:pPr>
            <a:r>
              <a:rPr lang="en-US" sz="1200" dirty="0">
                <a:effectLst/>
              </a:rPr>
              <a:t>The system proceeds with the password reset process as per the basic flow.</a:t>
            </a:r>
          </a:p>
          <a:p>
            <a:pPr marL="0" indent="0">
              <a:buNone/>
            </a:pPr>
            <a:endParaRPr lang="en-IN" sz="1200" dirty="0">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00D95415-BA28-448E-B3B6-D472356E02BA}"/>
              </a:ext>
            </a:extLst>
          </p:cNvPr>
          <p:cNvPicPr>
            <a:picLocks noChangeAspect="1"/>
          </p:cNvPicPr>
          <p:nvPr/>
        </p:nvPicPr>
        <p:blipFill>
          <a:blip r:embed="rId2"/>
          <a:stretch>
            <a:fillRect/>
          </a:stretch>
        </p:blipFill>
        <p:spPr>
          <a:xfrm>
            <a:off x="9296400" y="1811549"/>
            <a:ext cx="1842654" cy="3657599"/>
          </a:xfrm>
          <a:prstGeom prst="rect">
            <a:avLst/>
          </a:prstGeom>
        </p:spPr>
      </p:pic>
      <p:pic>
        <p:nvPicPr>
          <p:cNvPr id="6" name="Picture 5">
            <a:extLst>
              <a:ext uri="{FF2B5EF4-FFF2-40B4-BE49-F238E27FC236}">
                <a16:creationId xmlns:a16="http://schemas.microsoft.com/office/drawing/2014/main" id="{A5926E76-DFF5-D6B8-DA8C-2BFADC5AD867}"/>
              </a:ext>
            </a:extLst>
          </p:cNvPr>
          <p:cNvPicPr>
            <a:picLocks noChangeAspect="1"/>
          </p:cNvPicPr>
          <p:nvPr/>
        </p:nvPicPr>
        <p:blipFill>
          <a:blip r:embed="rId3"/>
          <a:stretch>
            <a:fillRect/>
          </a:stretch>
        </p:blipFill>
        <p:spPr>
          <a:xfrm>
            <a:off x="6863878" y="1191491"/>
            <a:ext cx="1338014" cy="2398276"/>
          </a:xfrm>
          <a:prstGeom prst="rect">
            <a:avLst/>
          </a:prstGeom>
        </p:spPr>
      </p:pic>
      <p:pic>
        <p:nvPicPr>
          <p:cNvPr id="8" name="Picture 7">
            <a:extLst>
              <a:ext uri="{FF2B5EF4-FFF2-40B4-BE49-F238E27FC236}">
                <a16:creationId xmlns:a16="http://schemas.microsoft.com/office/drawing/2014/main" id="{8C79379C-0334-1A9C-6EEB-DB6DE5055579}"/>
              </a:ext>
            </a:extLst>
          </p:cNvPr>
          <p:cNvPicPr>
            <a:picLocks noChangeAspect="1"/>
          </p:cNvPicPr>
          <p:nvPr/>
        </p:nvPicPr>
        <p:blipFill>
          <a:blip r:embed="rId4"/>
          <a:stretch>
            <a:fillRect/>
          </a:stretch>
        </p:blipFill>
        <p:spPr>
          <a:xfrm>
            <a:off x="6863877" y="3715094"/>
            <a:ext cx="1338013" cy="2361441"/>
          </a:xfrm>
          <a:prstGeom prst="rect">
            <a:avLst/>
          </a:prstGeom>
        </p:spPr>
      </p:pic>
    </p:spTree>
    <p:extLst>
      <p:ext uri="{BB962C8B-B14F-4D97-AF65-F5344CB8AC3E}">
        <p14:creationId xmlns:p14="http://schemas.microsoft.com/office/powerpoint/2010/main" val="30576720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A012F51-3A85-82C0-23E4-9A1BA8299193}"/>
              </a:ext>
            </a:extLst>
          </p:cNvPr>
          <p:cNvSpPr>
            <a:spLocks noGrp="1"/>
          </p:cNvSpPr>
          <p:nvPr>
            <p:ph type="title"/>
          </p:nvPr>
        </p:nvSpPr>
        <p:spPr>
          <a:xfrm>
            <a:off x="6262644" y="108739"/>
            <a:ext cx="2347100" cy="995154"/>
          </a:xfrm>
        </p:spPr>
        <p:txBody>
          <a:bodyPr>
            <a:normAutofit/>
          </a:bodyPr>
          <a:lstStyle/>
          <a:p>
            <a:r>
              <a:rPr lang="en-US" dirty="0">
                <a:effectLst>
                  <a:outerShdw blurRad="38100" dist="38100" dir="2700000" algn="tl">
                    <a:srgbClr val="000000">
                      <a:alpha val="43137"/>
                    </a:srgbClr>
                  </a:outerShdw>
                </a:effectLst>
              </a:rPr>
              <a:t>Use</a:t>
            </a:r>
            <a:r>
              <a:rPr lang="en-US" dirty="0"/>
              <a:t> </a:t>
            </a:r>
            <a:r>
              <a:rPr lang="en-US" dirty="0">
                <a:effectLst>
                  <a:outerShdw blurRad="38100" dist="38100" dir="2700000" algn="tl">
                    <a:srgbClr val="000000">
                      <a:alpha val="43137"/>
                    </a:srgbClr>
                  </a:outerShdw>
                </a:effectLst>
              </a:rPr>
              <a:t>Cases</a:t>
            </a:r>
            <a:endParaRPr lang="en-IN"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ECBE64C-2F48-1B64-E4EE-6524BE6B7324}"/>
              </a:ext>
            </a:extLst>
          </p:cNvPr>
          <p:cNvSpPr>
            <a:spLocks noGrp="1"/>
          </p:cNvSpPr>
          <p:nvPr>
            <p:ph idx="1"/>
          </p:nvPr>
        </p:nvSpPr>
        <p:spPr>
          <a:xfrm>
            <a:off x="133308" y="108741"/>
            <a:ext cx="6551530" cy="6640520"/>
          </a:xfrm>
        </p:spPr>
        <p:txBody>
          <a:bodyPr>
            <a:noAutofit/>
          </a:bodyPr>
          <a:lstStyle/>
          <a:p>
            <a:pPr marL="0" indent="0">
              <a:buNone/>
            </a:pPr>
            <a:r>
              <a:rPr lang="en-US" sz="1400" b="1" i="0" dirty="0">
                <a:effectLst/>
                <a:latin typeface="Calibri" panose="020F0502020204030204" pitchFamily="34" charset="0"/>
                <a:cs typeface="Calibri" panose="020F0502020204030204" pitchFamily="34" charset="0"/>
              </a:rPr>
              <a:t>  </a:t>
            </a:r>
            <a:r>
              <a:rPr lang="en-US" sz="2000" b="1" i="0" dirty="0">
                <a:effectLst/>
                <a:latin typeface="Calibri" panose="020F0502020204030204" pitchFamily="34" charset="0"/>
                <a:cs typeface="Calibri" panose="020F0502020204030204" pitchFamily="34" charset="0"/>
              </a:rPr>
              <a:t>Heavyweight Use Case:</a:t>
            </a:r>
          </a:p>
          <a:p>
            <a:pPr marL="0" indent="0">
              <a:buNone/>
            </a:pPr>
            <a:endParaRPr lang="en-US" sz="1400" b="0" i="0" dirty="0">
              <a:effectLst/>
              <a:latin typeface="Calibri" panose="020F0502020204030204" pitchFamily="34" charset="0"/>
              <a:cs typeface="Calibri" panose="020F0502020204030204" pitchFamily="34" charset="0"/>
            </a:endParaRPr>
          </a:p>
          <a:p>
            <a:pPr marL="0" indent="0" rtl="0">
              <a:buNone/>
            </a:pPr>
            <a:r>
              <a:rPr lang="en-US" b="1" dirty="0">
                <a:effectLst/>
                <a:latin typeface="-apple-system"/>
              </a:rPr>
              <a:t>1. Efficient Order Fulfillment with Delivery Option</a:t>
            </a:r>
            <a:endParaRPr lang="en-US" dirty="0">
              <a:effectLst/>
              <a:latin typeface="-apple-system"/>
            </a:endParaRPr>
          </a:p>
          <a:p>
            <a:pPr rtl="0">
              <a:buFont typeface="Arial" panose="020B0604020202020204" pitchFamily="34" charset="0"/>
              <a:buChar char="•"/>
            </a:pPr>
            <a:r>
              <a:rPr lang="en-US" b="1" dirty="0">
                <a:effectLst/>
                <a:latin typeface="-apple-system"/>
              </a:rPr>
              <a:t>Actor</a:t>
            </a:r>
            <a:r>
              <a:rPr lang="en-US" dirty="0">
                <a:effectLst/>
                <a:latin typeface="-apple-system"/>
              </a:rPr>
              <a:t>: Registered User</a:t>
            </a:r>
          </a:p>
          <a:p>
            <a:pPr rtl="0">
              <a:buFont typeface="Arial" panose="020B0604020202020204" pitchFamily="34" charset="0"/>
              <a:buChar char="•"/>
            </a:pPr>
            <a:r>
              <a:rPr lang="en-US" b="1" dirty="0">
                <a:effectLst/>
                <a:latin typeface="-apple-system"/>
              </a:rPr>
              <a:t>Overview</a:t>
            </a:r>
            <a:r>
              <a:rPr lang="en-US" dirty="0">
                <a:effectLst/>
                <a:latin typeface="-apple-system"/>
              </a:rPr>
              <a:t>: This use case covers the process of efficiently fulfilling orders with the option for users to schedule deliveries for their purchases.</a:t>
            </a:r>
          </a:p>
          <a:p>
            <a:pPr rtl="0">
              <a:buFont typeface="Arial" panose="020B0604020202020204" pitchFamily="34" charset="0"/>
              <a:buChar char="•"/>
            </a:pPr>
            <a:r>
              <a:rPr lang="en-US" b="1" dirty="0">
                <a:effectLst/>
                <a:latin typeface="-apple-system"/>
              </a:rPr>
              <a:t>Subject Area</a:t>
            </a:r>
            <a:r>
              <a:rPr lang="en-US" dirty="0">
                <a:effectLst/>
                <a:latin typeface="-apple-system"/>
              </a:rPr>
              <a:t>: Order Fulfillment</a:t>
            </a:r>
          </a:p>
          <a:p>
            <a:pPr rtl="0">
              <a:buFont typeface="Arial" panose="020B0604020202020204" pitchFamily="34" charset="0"/>
              <a:buChar char="•"/>
            </a:pPr>
            <a:r>
              <a:rPr lang="en-US" b="1" dirty="0">
                <a:effectLst/>
                <a:latin typeface="-apple-system"/>
              </a:rPr>
              <a:t>Trigger</a:t>
            </a:r>
            <a:r>
              <a:rPr lang="en-US" dirty="0">
                <a:effectLst/>
                <a:latin typeface="-apple-system"/>
              </a:rPr>
              <a:t>: User selects the option for delivery during checkout.</a:t>
            </a:r>
          </a:p>
          <a:p>
            <a:pPr rtl="0">
              <a:buFont typeface="Arial" panose="020B0604020202020204" pitchFamily="34" charset="0"/>
              <a:buChar char="•"/>
            </a:pPr>
            <a:r>
              <a:rPr lang="en-US" b="1" dirty="0">
                <a:effectLst/>
                <a:latin typeface="-apple-system"/>
              </a:rPr>
              <a:t>Preconditions</a:t>
            </a:r>
            <a:r>
              <a:rPr lang="en-US" dirty="0">
                <a:effectLst/>
                <a:latin typeface="-apple-system"/>
              </a:rPr>
              <a:t>: User has added items to the shopping cart and proceeded to checkout.</a:t>
            </a:r>
          </a:p>
          <a:p>
            <a:pPr rtl="0">
              <a:buFont typeface="Arial" panose="020B0604020202020204" pitchFamily="34" charset="0"/>
              <a:buChar char="•"/>
            </a:pPr>
            <a:r>
              <a:rPr lang="en-US" b="1" dirty="0">
                <a:effectLst/>
                <a:latin typeface="-apple-system"/>
              </a:rPr>
              <a:t>Basic Flow</a:t>
            </a:r>
            <a:r>
              <a:rPr lang="en-US" dirty="0">
                <a:effectLst/>
                <a:latin typeface="-apple-system"/>
              </a:rPr>
              <a:t>:</a:t>
            </a:r>
          </a:p>
          <a:p>
            <a:pPr rtl="0">
              <a:buFont typeface="Arial" panose="020B0604020202020204" pitchFamily="34" charset="0"/>
              <a:buChar char="•"/>
            </a:pPr>
            <a:endParaRPr lang="en-US" dirty="0">
              <a:latin typeface="-apple-system"/>
            </a:endParaRPr>
          </a:p>
          <a:p>
            <a:pPr rtl="0">
              <a:buFont typeface="Arial" panose="020B0604020202020204" pitchFamily="34" charset="0"/>
              <a:buChar char="•"/>
            </a:pPr>
            <a:endParaRPr lang="en-US" dirty="0">
              <a:effectLst/>
              <a:latin typeface="-apple-system"/>
            </a:endParaRPr>
          </a:p>
          <a:p>
            <a:pPr rtl="0">
              <a:buFont typeface="Arial" panose="020B0604020202020204" pitchFamily="34" charset="0"/>
              <a:buChar char="•"/>
            </a:pPr>
            <a:endParaRPr lang="en-US" dirty="0">
              <a:latin typeface="-apple-system"/>
            </a:endParaRPr>
          </a:p>
          <a:p>
            <a:pPr rtl="0">
              <a:buFont typeface="Arial" panose="020B0604020202020204" pitchFamily="34" charset="0"/>
              <a:buChar char="•"/>
            </a:pPr>
            <a:endParaRPr lang="en-US" dirty="0">
              <a:effectLst/>
              <a:latin typeface="-apple-system"/>
            </a:endParaRPr>
          </a:p>
          <a:p>
            <a:pPr marL="0" indent="0" rtl="0">
              <a:buNone/>
            </a:pPr>
            <a:r>
              <a:rPr lang="en-US" dirty="0">
                <a:latin typeface="-apple-system"/>
              </a:rPr>
              <a:t>CONTINUED ON NEXT PAGE</a:t>
            </a:r>
            <a:r>
              <a:rPr lang="en-US" dirty="0">
                <a:effectLst/>
                <a:latin typeface="-apple-system"/>
              </a:rPr>
              <a:t> </a:t>
            </a:r>
          </a:p>
        </p:txBody>
      </p:sp>
      <p:pic>
        <p:nvPicPr>
          <p:cNvPr id="6" name="Picture 5">
            <a:extLst>
              <a:ext uri="{FF2B5EF4-FFF2-40B4-BE49-F238E27FC236}">
                <a16:creationId xmlns:a16="http://schemas.microsoft.com/office/drawing/2014/main" id="{EDDAA869-B51E-5BD0-8D5E-4C79049F6F26}"/>
              </a:ext>
            </a:extLst>
          </p:cNvPr>
          <p:cNvPicPr>
            <a:picLocks noChangeAspect="1"/>
          </p:cNvPicPr>
          <p:nvPr/>
        </p:nvPicPr>
        <p:blipFill>
          <a:blip r:embed="rId2"/>
          <a:stretch>
            <a:fillRect/>
          </a:stretch>
        </p:blipFill>
        <p:spPr>
          <a:xfrm>
            <a:off x="6960535" y="1316107"/>
            <a:ext cx="1892550" cy="2187292"/>
          </a:xfrm>
          <a:prstGeom prst="rect">
            <a:avLst/>
          </a:prstGeom>
        </p:spPr>
      </p:pic>
      <p:pic>
        <p:nvPicPr>
          <p:cNvPr id="8" name="Picture 7">
            <a:extLst>
              <a:ext uri="{FF2B5EF4-FFF2-40B4-BE49-F238E27FC236}">
                <a16:creationId xmlns:a16="http://schemas.microsoft.com/office/drawing/2014/main" id="{F3501BAF-BC66-A708-BE15-130E56C5624D}"/>
              </a:ext>
            </a:extLst>
          </p:cNvPr>
          <p:cNvPicPr>
            <a:picLocks noChangeAspect="1"/>
          </p:cNvPicPr>
          <p:nvPr/>
        </p:nvPicPr>
        <p:blipFill>
          <a:blip r:embed="rId3"/>
          <a:stretch>
            <a:fillRect/>
          </a:stretch>
        </p:blipFill>
        <p:spPr>
          <a:xfrm>
            <a:off x="6903737" y="3951140"/>
            <a:ext cx="1981547" cy="2178880"/>
          </a:xfrm>
          <a:prstGeom prst="rect">
            <a:avLst/>
          </a:prstGeom>
        </p:spPr>
      </p:pic>
      <p:pic>
        <p:nvPicPr>
          <p:cNvPr id="10" name="Picture 9">
            <a:extLst>
              <a:ext uri="{FF2B5EF4-FFF2-40B4-BE49-F238E27FC236}">
                <a16:creationId xmlns:a16="http://schemas.microsoft.com/office/drawing/2014/main" id="{3F3D1224-2EA5-46C0-978D-C57E62D068CD}"/>
              </a:ext>
            </a:extLst>
          </p:cNvPr>
          <p:cNvPicPr>
            <a:picLocks noChangeAspect="1"/>
          </p:cNvPicPr>
          <p:nvPr/>
        </p:nvPicPr>
        <p:blipFill>
          <a:blip r:embed="rId4"/>
          <a:stretch>
            <a:fillRect/>
          </a:stretch>
        </p:blipFill>
        <p:spPr>
          <a:xfrm>
            <a:off x="9128782" y="1375867"/>
            <a:ext cx="2180237" cy="4518626"/>
          </a:xfrm>
          <a:prstGeom prst="rect">
            <a:avLst/>
          </a:prstGeom>
        </p:spPr>
      </p:pic>
    </p:spTree>
    <p:extLst>
      <p:ext uri="{BB962C8B-B14F-4D97-AF65-F5344CB8AC3E}">
        <p14:creationId xmlns:p14="http://schemas.microsoft.com/office/powerpoint/2010/main" val="2447751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F0FCDD7-5B80-197D-CEAA-B6A25A5B53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EFB228-B55D-D495-71DD-82A8B0F5AEA1}"/>
              </a:ext>
            </a:extLst>
          </p:cNvPr>
          <p:cNvSpPr>
            <a:spLocks noGrp="1"/>
          </p:cNvSpPr>
          <p:nvPr>
            <p:ph type="title"/>
          </p:nvPr>
        </p:nvSpPr>
        <p:spPr>
          <a:xfrm>
            <a:off x="1062175" y="360218"/>
            <a:ext cx="6246257" cy="775855"/>
          </a:xfrm>
        </p:spPr>
        <p:txBody>
          <a:bodyPr>
            <a:normAutofit/>
          </a:bodyPr>
          <a:lstStyle/>
          <a:p>
            <a:r>
              <a:rPr lang="en-US" b="1" dirty="0">
                <a:effectLst>
                  <a:outerShdw blurRad="38100" dist="38100" dir="2700000" algn="tl">
                    <a:srgbClr val="000000">
                      <a:alpha val="43137"/>
                    </a:srgbClr>
                  </a:outerShdw>
                </a:effectLst>
              </a:rPr>
              <a:t>Objective</a:t>
            </a:r>
          </a:p>
        </p:txBody>
      </p:sp>
      <p:graphicFrame>
        <p:nvGraphicFramePr>
          <p:cNvPr id="7" name="Content Placeholder 2">
            <a:extLst>
              <a:ext uri="{FF2B5EF4-FFF2-40B4-BE49-F238E27FC236}">
                <a16:creationId xmlns:a16="http://schemas.microsoft.com/office/drawing/2014/main" id="{C5CA5C16-006C-0ACC-1A11-B1B03B7C7E58}"/>
              </a:ext>
            </a:extLst>
          </p:cNvPr>
          <p:cNvGraphicFramePr>
            <a:graphicFrameLocks noGrp="1"/>
          </p:cNvGraphicFramePr>
          <p:nvPr>
            <p:ph idx="1"/>
            <p:extLst>
              <p:ext uri="{D42A27DB-BD31-4B8C-83A1-F6EECF244321}">
                <p14:modId xmlns:p14="http://schemas.microsoft.com/office/powerpoint/2010/main" val="1472830925"/>
              </p:ext>
            </p:extLst>
          </p:nvPr>
        </p:nvGraphicFramePr>
        <p:xfrm>
          <a:off x="387927" y="1329241"/>
          <a:ext cx="8174181" cy="53551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DFCB27A3-B6F9-E39E-96B2-CAD9464C03E0}"/>
              </a:ext>
            </a:extLst>
          </p:cNvPr>
          <p:cNvPicPr>
            <a:picLocks noChangeAspect="1"/>
          </p:cNvPicPr>
          <p:nvPr/>
        </p:nvPicPr>
        <p:blipFill>
          <a:blip r:embed="rId7"/>
          <a:stretch>
            <a:fillRect/>
          </a:stretch>
        </p:blipFill>
        <p:spPr>
          <a:xfrm>
            <a:off x="9324622" y="1415588"/>
            <a:ext cx="2479451" cy="5188925"/>
          </a:xfrm>
          <a:prstGeom prst="rect">
            <a:avLst/>
          </a:prstGeom>
        </p:spPr>
      </p:pic>
    </p:spTree>
    <p:extLst>
      <p:ext uri="{BB962C8B-B14F-4D97-AF65-F5344CB8AC3E}">
        <p14:creationId xmlns:p14="http://schemas.microsoft.com/office/powerpoint/2010/main" val="15682742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C6FE327-90A2-BBCC-1383-DBC6236E1C9A}"/>
              </a:ext>
            </a:extLst>
          </p:cNvPr>
          <p:cNvSpPr>
            <a:spLocks noGrp="1"/>
          </p:cNvSpPr>
          <p:nvPr>
            <p:ph idx="1"/>
          </p:nvPr>
        </p:nvSpPr>
        <p:spPr>
          <a:xfrm>
            <a:off x="677334" y="400693"/>
            <a:ext cx="8596668" cy="5640670"/>
          </a:xfrm>
        </p:spPr>
        <p:txBody>
          <a:bodyPr>
            <a:normAutofit fontScale="77500" lnSpcReduction="20000"/>
          </a:bodyPr>
          <a:lstStyle/>
          <a:p>
            <a:pPr marL="457200" lvl="1" indent="0" rtl="0">
              <a:buNone/>
            </a:pPr>
            <a:r>
              <a:rPr lang="en-US" b="1" dirty="0">
                <a:effectLst/>
                <a:latin typeface="-apple-system"/>
              </a:rPr>
              <a:t>Basic Flow:</a:t>
            </a:r>
          </a:p>
          <a:p>
            <a:pPr marL="742950" lvl="1" indent="-285750" rtl="0">
              <a:buFont typeface="Arial" panose="020B0604020202020204" pitchFamily="34" charset="0"/>
              <a:buChar char="•"/>
            </a:pPr>
            <a:r>
              <a:rPr lang="en-US" dirty="0">
                <a:effectLst/>
                <a:latin typeface="-apple-system"/>
              </a:rPr>
              <a:t>User selects the option for delivery during checkout.</a:t>
            </a:r>
          </a:p>
          <a:p>
            <a:pPr marL="742950" lvl="1" indent="-285750" rtl="0">
              <a:buFont typeface="Arial" panose="020B0604020202020204" pitchFamily="34" charset="0"/>
              <a:buChar char="•"/>
            </a:pPr>
            <a:r>
              <a:rPr lang="en-US" dirty="0">
                <a:effectLst/>
                <a:latin typeface="-apple-system"/>
              </a:rPr>
              <a:t>The system prompts the user to set their delivery location, providing options for home or office addresses saved in the user's profile or allowing manual entry.</a:t>
            </a:r>
          </a:p>
          <a:p>
            <a:pPr marL="742950" lvl="1" indent="-285750" rtl="0">
              <a:buFont typeface="Arial" panose="020B0604020202020204" pitchFamily="34" charset="0"/>
              <a:buChar char="•"/>
            </a:pPr>
            <a:r>
              <a:rPr lang="en-US" dirty="0">
                <a:effectLst/>
                <a:latin typeface="-apple-system"/>
              </a:rPr>
              <a:t>User selects the preferred delivery location or enters a new address manually.</a:t>
            </a:r>
          </a:p>
          <a:p>
            <a:pPr marL="742950" lvl="1" indent="-285750" rtl="0">
              <a:buFont typeface="Arial" panose="020B0604020202020204" pitchFamily="34" charset="0"/>
              <a:buChar char="•"/>
            </a:pPr>
            <a:r>
              <a:rPr lang="en-US" dirty="0">
                <a:effectLst/>
                <a:latin typeface="-apple-system"/>
              </a:rPr>
              <a:t>The system calculates the estimated delivery time based on the user's location and current traffic conditions. User specifies the desired delivery time from available time slots or requests immediate delivery.</a:t>
            </a:r>
          </a:p>
          <a:p>
            <a:pPr marL="742950" lvl="1" indent="-285750" rtl="0">
              <a:buFont typeface="Arial" panose="020B0604020202020204" pitchFamily="34" charset="0"/>
              <a:buChar char="•"/>
            </a:pPr>
            <a:r>
              <a:rPr lang="en-US" dirty="0">
                <a:effectLst/>
                <a:latin typeface="-apple-system"/>
              </a:rPr>
              <a:t>User reviews the order summary, including selected items, delivery details, and applied discounts. User proceeds to checkout and confirms the order.</a:t>
            </a:r>
          </a:p>
          <a:p>
            <a:pPr rtl="0">
              <a:buFont typeface="Arial" panose="020B0604020202020204" pitchFamily="34" charset="0"/>
              <a:buChar char="•"/>
            </a:pPr>
            <a:r>
              <a:rPr lang="en-US" b="1" dirty="0">
                <a:effectLst/>
                <a:latin typeface="-apple-system"/>
              </a:rPr>
              <a:t>Postconditions</a:t>
            </a:r>
            <a:r>
              <a:rPr lang="en-US" dirty="0">
                <a:effectLst/>
                <a:latin typeface="-apple-system"/>
              </a:rPr>
              <a:t>: User receives a confirmation of the scheduled delivery, including the estimated delivery time and order details. The system initiates the order fulfillment process, preparing the items for delivery within the specified timeframe.</a:t>
            </a:r>
          </a:p>
          <a:p>
            <a:pPr rtl="0">
              <a:buFont typeface="Arial" panose="020B0604020202020204" pitchFamily="34" charset="0"/>
              <a:buChar char="•"/>
            </a:pPr>
            <a:r>
              <a:rPr lang="en-US" b="1" dirty="0">
                <a:effectLst/>
                <a:latin typeface="-apple-system"/>
              </a:rPr>
              <a:t>Alternate Flow 1 (Invalid Address)</a:t>
            </a:r>
            <a:r>
              <a:rPr lang="en-US" dirty="0">
                <a:effectLst/>
                <a:latin typeface="-apple-system"/>
              </a:rPr>
              <a:t>: </a:t>
            </a:r>
          </a:p>
          <a:p>
            <a:pPr marL="742950" lvl="1" indent="-285750" rtl="0">
              <a:buFont typeface="Arial" panose="020B0604020202020204" pitchFamily="34" charset="0"/>
              <a:buChar char="•"/>
            </a:pPr>
            <a:r>
              <a:rPr lang="en-US" dirty="0">
                <a:effectLst/>
                <a:latin typeface="-apple-system"/>
              </a:rPr>
              <a:t>If the user enters an invalid or unrecognized address, the system prompts the user to correct the address.</a:t>
            </a:r>
          </a:p>
          <a:p>
            <a:pPr marL="742950" lvl="1" indent="-285750" rtl="0">
              <a:buFont typeface="Arial" panose="020B0604020202020204" pitchFamily="34" charset="0"/>
              <a:buChar char="•"/>
            </a:pPr>
            <a:r>
              <a:rPr lang="en-US" dirty="0">
                <a:effectLst/>
                <a:latin typeface="-apple-system"/>
              </a:rPr>
              <a:t>User revises the delivery address or selects an alternative address from their saved locations.</a:t>
            </a:r>
          </a:p>
          <a:p>
            <a:pPr marL="742950" lvl="1" indent="-285750" rtl="0">
              <a:buFont typeface="Arial" panose="020B0604020202020204" pitchFamily="34" charset="0"/>
              <a:buChar char="•"/>
            </a:pPr>
            <a:r>
              <a:rPr lang="en-US" dirty="0">
                <a:effectLst/>
                <a:latin typeface="-apple-system"/>
              </a:rPr>
              <a:t>The system verifies the updated address and recalculates the estimated delivery time accordingly.</a:t>
            </a:r>
          </a:p>
          <a:p>
            <a:pPr rtl="0">
              <a:buFont typeface="Arial" panose="020B0604020202020204" pitchFamily="34" charset="0"/>
              <a:buChar char="•"/>
            </a:pPr>
            <a:r>
              <a:rPr lang="en-US" b="1" dirty="0">
                <a:effectLst/>
                <a:latin typeface="-apple-system"/>
              </a:rPr>
              <a:t>Alternate Flow 2 (Delivery Time Change)</a:t>
            </a:r>
            <a:r>
              <a:rPr lang="en-US" dirty="0">
                <a:effectLst/>
                <a:latin typeface="-apple-system"/>
              </a:rPr>
              <a:t>: </a:t>
            </a:r>
          </a:p>
          <a:p>
            <a:pPr marL="742950" lvl="1" indent="-285750" rtl="0">
              <a:buFont typeface="Arial" panose="020B0604020202020204" pitchFamily="34" charset="0"/>
              <a:buChar char="•"/>
            </a:pPr>
            <a:r>
              <a:rPr lang="en-US" dirty="0">
                <a:effectLst/>
                <a:latin typeface="-apple-system"/>
              </a:rPr>
              <a:t>If the user wishes to change the scheduled delivery time after confirming the order, they can do so through the app.</a:t>
            </a:r>
          </a:p>
          <a:p>
            <a:pPr marL="742950" lvl="1" indent="-285750" rtl="0">
              <a:buFont typeface="Arial" panose="020B0604020202020204" pitchFamily="34" charset="0"/>
              <a:buChar char="•"/>
            </a:pPr>
            <a:r>
              <a:rPr lang="en-US" dirty="0">
                <a:effectLst/>
                <a:latin typeface="-apple-system"/>
              </a:rPr>
              <a:t>User accesses the order details or delivery settings and selects the option to modify the delivery time.</a:t>
            </a:r>
          </a:p>
          <a:p>
            <a:pPr marL="742950" lvl="1" indent="-285750" rtl="0">
              <a:buFont typeface="Arial" panose="020B0604020202020204" pitchFamily="34" charset="0"/>
              <a:buChar char="•"/>
            </a:pPr>
            <a:r>
              <a:rPr lang="en-US" dirty="0">
                <a:effectLst/>
                <a:latin typeface="-apple-system"/>
              </a:rPr>
              <a:t>The system presents available time slots for rescheduling or allows the user to request immediate delivery.</a:t>
            </a:r>
          </a:p>
          <a:p>
            <a:pPr marL="742950" lvl="1" indent="-285750" rtl="0">
              <a:buFont typeface="Arial" panose="020B0604020202020204" pitchFamily="34" charset="0"/>
              <a:buChar char="•"/>
            </a:pPr>
            <a:r>
              <a:rPr lang="en-US" dirty="0">
                <a:effectLst/>
                <a:latin typeface="-apple-system"/>
              </a:rPr>
              <a:t>User selects the new delivery time and confirms the change. The system updates the order details accordingly</a:t>
            </a:r>
            <a:endParaRPr lang="en-IN" dirty="0"/>
          </a:p>
        </p:txBody>
      </p:sp>
    </p:spTree>
    <p:extLst>
      <p:ext uri="{BB962C8B-B14F-4D97-AF65-F5344CB8AC3E}">
        <p14:creationId xmlns:p14="http://schemas.microsoft.com/office/powerpoint/2010/main" val="17233992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127953-8114-EACC-738D-5ADC9DDCFD3C}"/>
              </a:ext>
            </a:extLst>
          </p:cNvPr>
          <p:cNvSpPr>
            <a:spLocks noGrp="1"/>
          </p:cNvSpPr>
          <p:nvPr>
            <p:ph type="title"/>
          </p:nvPr>
        </p:nvSpPr>
        <p:spPr/>
        <p:txBody>
          <a:bodyPr>
            <a:normAutofit/>
          </a:bodyPr>
          <a:lstStyle/>
          <a:p>
            <a:r>
              <a:rPr lang="en-US">
                <a:effectLst>
                  <a:outerShdw blurRad="38100" dist="38100" dir="2700000" algn="tl">
                    <a:srgbClr val="000000">
                      <a:alpha val="43137"/>
                    </a:srgbClr>
                  </a:outerShdw>
                </a:effectLst>
              </a:rPr>
              <a:t>Use</a:t>
            </a:r>
            <a:r>
              <a:rPr lang="en-US"/>
              <a:t> </a:t>
            </a:r>
            <a:r>
              <a:rPr lang="en-US">
                <a:effectLst>
                  <a:outerShdw blurRad="38100" dist="38100" dir="2700000" algn="tl">
                    <a:srgbClr val="000000">
                      <a:alpha val="43137"/>
                    </a:srgbClr>
                  </a:outerShdw>
                </a:effectLst>
              </a:rPr>
              <a:t>Cases</a:t>
            </a:r>
            <a:endParaRPr lang="en-IN">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64A1F376-1747-B43B-311C-71BBBA685B70}"/>
              </a:ext>
            </a:extLst>
          </p:cNvPr>
          <p:cNvSpPr>
            <a:spLocks noGrp="1"/>
          </p:cNvSpPr>
          <p:nvPr>
            <p:ph idx="1"/>
          </p:nvPr>
        </p:nvSpPr>
        <p:spPr>
          <a:xfrm>
            <a:off x="4849090" y="609601"/>
            <a:ext cx="6914819" cy="6109854"/>
          </a:xfrm>
        </p:spPr>
        <p:txBody>
          <a:bodyPr>
            <a:noAutofit/>
          </a:bodyPr>
          <a:lstStyle/>
          <a:p>
            <a:pPr rtl="0"/>
            <a:r>
              <a:rPr lang="en-US" b="1" dirty="0">
                <a:effectLst/>
              </a:rPr>
              <a:t>Rewards and Coupons Integration</a:t>
            </a:r>
            <a:endParaRPr lang="en-US" dirty="0">
              <a:effectLst/>
            </a:endParaRPr>
          </a:p>
          <a:p>
            <a:pPr rtl="0">
              <a:buFont typeface="Arial" panose="020B0604020202020204" pitchFamily="34" charset="0"/>
              <a:buChar char="•"/>
            </a:pPr>
            <a:r>
              <a:rPr lang="en-US" b="1" dirty="0">
                <a:effectLst/>
              </a:rPr>
              <a:t>Actor</a:t>
            </a:r>
            <a:r>
              <a:rPr lang="en-US" dirty="0">
                <a:effectLst/>
              </a:rPr>
              <a:t>: Registered User</a:t>
            </a:r>
          </a:p>
          <a:p>
            <a:pPr rtl="0">
              <a:buFont typeface="Arial" panose="020B0604020202020204" pitchFamily="34" charset="0"/>
              <a:buChar char="•"/>
            </a:pPr>
            <a:r>
              <a:rPr lang="en-US" b="1" dirty="0">
                <a:effectLst/>
              </a:rPr>
              <a:t>Overview</a:t>
            </a:r>
            <a:r>
              <a:rPr lang="en-US" dirty="0">
                <a:effectLst/>
              </a:rPr>
              <a:t>: This use case enables users to utilize rewards points and apply coupons during checkout for discounted purchases.</a:t>
            </a:r>
          </a:p>
          <a:p>
            <a:pPr rtl="0">
              <a:buFont typeface="Arial" panose="020B0604020202020204" pitchFamily="34" charset="0"/>
              <a:buChar char="•"/>
            </a:pPr>
            <a:r>
              <a:rPr lang="en-US" b="1" dirty="0">
                <a:effectLst/>
              </a:rPr>
              <a:t>Subject Area</a:t>
            </a:r>
            <a:r>
              <a:rPr lang="en-US" dirty="0">
                <a:effectLst/>
              </a:rPr>
              <a:t>: Rewards and Discounts</a:t>
            </a:r>
          </a:p>
          <a:p>
            <a:pPr rtl="0">
              <a:buFont typeface="Arial" panose="020B0604020202020204" pitchFamily="34" charset="0"/>
              <a:buChar char="•"/>
            </a:pPr>
            <a:r>
              <a:rPr lang="en-US" b="1" dirty="0">
                <a:effectLst/>
              </a:rPr>
              <a:t>Trigger</a:t>
            </a:r>
            <a:r>
              <a:rPr lang="en-US" dirty="0">
                <a:effectLst/>
              </a:rPr>
              <a:t>: User selects items for purchase and proceeds to checkout.</a:t>
            </a:r>
          </a:p>
          <a:p>
            <a:pPr rtl="0">
              <a:buFont typeface="Arial" panose="020B0604020202020204" pitchFamily="34" charset="0"/>
              <a:buChar char="•"/>
            </a:pPr>
            <a:r>
              <a:rPr lang="en-US" b="1" dirty="0">
                <a:effectLst/>
              </a:rPr>
              <a:t>Preconditions</a:t>
            </a:r>
            <a:r>
              <a:rPr lang="en-US" dirty="0">
                <a:effectLst/>
              </a:rPr>
              <a:t>: User has rewards points and/or valid coupons.</a:t>
            </a:r>
          </a:p>
          <a:p>
            <a:pPr rtl="0">
              <a:buFont typeface="Arial" panose="020B0604020202020204" pitchFamily="34" charset="0"/>
              <a:buChar char="•"/>
            </a:pPr>
            <a:r>
              <a:rPr lang="en-US" b="1" dirty="0">
                <a:effectLst/>
              </a:rPr>
              <a:t>Basic Flow</a:t>
            </a:r>
            <a:r>
              <a:rPr lang="en-US" dirty="0">
                <a:effectLst/>
              </a:rPr>
              <a:t>: </a:t>
            </a:r>
          </a:p>
          <a:p>
            <a:pPr marL="742950" lvl="1" indent="-285750" rtl="0">
              <a:buFont typeface="Arial" panose="020B0604020202020204" pitchFamily="34" charset="0"/>
              <a:buChar char="•"/>
            </a:pPr>
            <a:r>
              <a:rPr lang="en-US" dirty="0">
                <a:effectLst/>
              </a:rPr>
              <a:t>User selects items for purchase and proceeds to checkout.</a:t>
            </a:r>
          </a:p>
          <a:p>
            <a:pPr marL="742950" lvl="1" indent="-285750" rtl="0">
              <a:buFont typeface="Arial" panose="020B0604020202020204" pitchFamily="34" charset="0"/>
              <a:buChar char="•"/>
            </a:pPr>
            <a:r>
              <a:rPr lang="en-US" dirty="0">
                <a:effectLst/>
              </a:rPr>
              <a:t>System displays available rewards points and coupons.</a:t>
            </a:r>
          </a:p>
          <a:p>
            <a:pPr marL="742950" lvl="1" indent="-285750" rtl="0">
              <a:buFont typeface="Arial" panose="020B0604020202020204" pitchFamily="34" charset="0"/>
              <a:buChar char="•"/>
            </a:pPr>
            <a:r>
              <a:rPr lang="en-US" dirty="0">
                <a:effectLst/>
              </a:rPr>
              <a:t>User chooses rewards points or coupons.</a:t>
            </a:r>
          </a:p>
          <a:p>
            <a:pPr marL="742950" lvl="1" indent="-285750" rtl="0">
              <a:buFont typeface="Arial" panose="020B0604020202020204" pitchFamily="34" charset="0"/>
              <a:buChar char="•"/>
            </a:pPr>
            <a:r>
              <a:rPr lang="en-US" dirty="0">
                <a:effectLst/>
              </a:rPr>
              <a:t>System applies selected rewards points and/or coupons, calculating discounts.</a:t>
            </a:r>
          </a:p>
          <a:p>
            <a:pPr marL="742950" lvl="1" indent="-285750" rtl="0">
              <a:buFont typeface="Arial" panose="020B0604020202020204" pitchFamily="34" charset="0"/>
              <a:buChar char="•"/>
            </a:pPr>
            <a:r>
              <a:rPr lang="en-US" dirty="0">
                <a:effectLst/>
              </a:rPr>
              <a:t>User confirms discounted order and proceeds to payment.</a:t>
            </a:r>
          </a:p>
          <a:p>
            <a:pPr>
              <a:lnSpc>
                <a:spcPct val="90000"/>
              </a:lnSpc>
            </a:pPr>
            <a:endParaRPr lang="en-IN" sz="1600" dirty="0">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7FD8E31C-450A-3A5B-F9CB-EA8FA60FDD6F}"/>
              </a:ext>
            </a:extLst>
          </p:cNvPr>
          <p:cNvPicPr>
            <a:picLocks noChangeAspect="1"/>
          </p:cNvPicPr>
          <p:nvPr/>
        </p:nvPicPr>
        <p:blipFill>
          <a:blip r:embed="rId2"/>
          <a:stretch>
            <a:fillRect/>
          </a:stretch>
        </p:blipFill>
        <p:spPr>
          <a:xfrm>
            <a:off x="2454141" y="2515695"/>
            <a:ext cx="1921440" cy="3881699"/>
          </a:xfrm>
          <a:prstGeom prst="rect">
            <a:avLst/>
          </a:prstGeom>
        </p:spPr>
      </p:pic>
      <p:pic>
        <p:nvPicPr>
          <p:cNvPr id="6" name="Picture 5">
            <a:extLst>
              <a:ext uri="{FF2B5EF4-FFF2-40B4-BE49-F238E27FC236}">
                <a16:creationId xmlns:a16="http://schemas.microsoft.com/office/drawing/2014/main" id="{12AF7FE9-8EF9-B469-F5AA-83E30E33A670}"/>
              </a:ext>
            </a:extLst>
          </p:cNvPr>
          <p:cNvPicPr>
            <a:picLocks noChangeAspect="1"/>
          </p:cNvPicPr>
          <p:nvPr/>
        </p:nvPicPr>
        <p:blipFill>
          <a:blip r:embed="rId3"/>
          <a:stretch>
            <a:fillRect/>
          </a:stretch>
        </p:blipFill>
        <p:spPr>
          <a:xfrm>
            <a:off x="289039" y="1631601"/>
            <a:ext cx="1873686" cy="3883288"/>
          </a:xfrm>
          <a:prstGeom prst="rect">
            <a:avLst/>
          </a:prstGeom>
        </p:spPr>
      </p:pic>
    </p:spTree>
    <p:extLst>
      <p:ext uri="{BB962C8B-B14F-4D97-AF65-F5344CB8AC3E}">
        <p14:creationId xmlns:p14="http://schemas.microsoft.com/office/powerpoint/2010/main" val="29065000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3B0CBB6-BCBD-6DD2-41A1-F8F383C980CC}"/>
              </a:ext>
            </a:extLst>
          </p:cNvPr>
          <p:cNvSpPr>
            <a:spLocks noGrp="1"/>
          </p:cNvSpPr>
          <p:nvPr>
            <p:ph idx="1"/>
          </p:nvPr>
        </p:nvSpPr>
        <p:spPr>
          <a:xfrm>
            <a:off x="677334" y="164387"/>
            <a:ext cx="8596668" cy="5876975"/>
          </a:xfrm>
        </p:spPr>
        <p:txBody>
          <a:bodyPr>
            <a:normAutofit/>
          </a:bodyPr>
          <a:lstStyle/>
          <a:p>
            <a:pPr rtl="0">
              <a:buFont typeface="Arial" panose="020B0604020202020204" pitchFamily="34" charset="0"/>
              <a:buChar char="•"/>
            </a:pPr>
            <a:r>
              <a:rPr lang="en-US" b="1" dirty="0">
                <a:effectLst/>
              </a:rPr>
              <a:t>Postconditions</a:t>
            </a:r>
            <a:r>
              <a:rPr lang="en-US" dirty="0">
                <a:effectLst/>
              </a:rPr>
              <a:t>: User receives confirmation of applied rewards points and/or coupons, with the discounted total displayed for checkout.</a:t>
            </a:r>
          </a:p>
          <a:p>
            <a:pPr rtl="0">
              <a:buFont typeface="Arial" panose="020B0604020202020204" pitchFamily="34" charset="0"/>
              <a:buChar char="•"/>
            </a:pPr>
            <a:r>
              <a:rPr lang="en-US" b="1" dirty="0">
                <a:effectLst/>
              </a:rPr>
              <a:t>Alternate Flow 1 (No Available Coupons)</a:t>
            </a:r>
            <a:r>
              <a:rPr lang="en-US" dirty="0">
                <a:effectLst/>
              </a:rPr>
              <a:t>: </a:t>
            </a:r>
          </a:p>
          <a:p>
            <a:pPr marL="742950" lvl="1" indent="-285750" rtl="0">
              <a:buFont typeface="Arial" panose="020B0604020202020204" pitchFamily="34" charset="0"/>
              <a:buChar char="•"/>
            </a:pPr>
            <a:r>
              <a:rPr lang="en-US" dirty="0">
                <a:effectLst/>
              </a:rPr>
              <a:t>If the user does not have any valid coupons at the time of checkout, the system notifies the user that no coupons are available.</a:t>
            </a:r>
          </a:p>
          <a:p>
            <a:pPr marL="742950" lvl="1" indent="-285750" rtl="0">
              <a:buFont typeface="Arial" panose="020B0604020202020204" pitchFamily="34" charset="0"/>
              <a:buChar char="•"/>
            </a:pPr>
            <a:r>
              <a:rPr lang="en-US" dirty="0">
                <a:effectLst/>
              </a:rPr>
              <a:t>User proceeds with the purchase without applying any coupons.</a:t>
            </a:r>
          </a:p>
          <a:p>
            <a:pPr rtl="0">
              <a:buFont typeface="Arial" panose="020B0604020202020204" pitchFamily="34" charset="0"/>
              <a:buChar char="•"/>
            </a:pPr>
            <a:r>
              <a:rPr lang="en-US" b="1" dirty="0">
                <a:effectLst/>
              </a:rPr>
              <a:t>Alternate Flow 2 (Coupon Redemption Error)</a:t>
            </a:r>
            <a:r>
              <a:rPr lang="en-US" dirty="0">
                <a:effectLst/>
              </a:rPr>
              <a:t>: </a:t>
            </a:r>
          </a:p>
          <a:p>
            <a:pPr marL="742950" lvl="1" indent="-285750" rtl="0">
              <a:buFont typeface="Arial" panose="020B0604020202020204" pitchFamily="34" charset="0"/>
              <a:buChar char="•"/>
            </a:pPr>
            <a:r>
              <a:rPr lang="en-US" dirty="0">
                <a:effectLst/>
              </a:rPr>
              <a:t>If the user attempts to apply an invalid or expired coupon, the system prompts the user to correct the coupon information.</a:t>
            </a:r>
          </a:p>
          <a:p>
            <a:pPr marL="742950" lvl="1" indent="-285750" rtl="0">
              <a:buFont typeface="Arial" panose="020B0604020202020204" pitchFamily="34" charset="0"/>
              <a:buChar char="•"/>
            </a:pPr>
            <a:r>
              <a:rPr lang="en-US" dirty="0">
                <a:effectLst/>
              </a:rPr>
              <a:t>User revises the coupon code or selects an alternative coupon from the available options.</a:t>
            </a:r>
          </a:p>
          <a:p>
            <a:pPr marL="742950" lvl="1" indent="-285750" rtl="0">
              <a:buFont typeface="Arial" panose="020B0604020202020204" pitchFamily="34" charset="0"/>
              <a:buChar char="•"/>
            </a:pPr>
            <a:r>
              <a:rPr lang="en-US" dirty="0">
                <a:effectLst/>
              </a:rPr>
              <a:t>The system verifies the updated coupon and recalculates the discounted total accordingly</a:t>
            </a:r>
          </a:p>
          <a:p>
            <a:endParaRPr lang="en-IN" dirty="0"/>
          </a:p>
        </p:txBody>
      </p:sp>
    </p:spTree>
    <p:extLst>
      <p:ext uri="{BB962C8B-B14F-4D97-AF65-F5344CB8AC3E}">
        <p14:creationId xmlns:p14="http://schemas.microsoft.com/office/powerpoint/2010/main" val="22253894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796D345-91D3-0156-D377-5C7AC11D43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9E4325-2AD5-75FF-4A21-07828432670F}"/>
              </a:ext>
            </a:extLst>
          </p:cNvPr>
          <p:cNvSpPr>
            <a:spLocks noGrp="1"/>
          </p:cNvSpPr>
          <p:nvPr>
            <p:ph type="title"/>
          </p:nvPr>
        </p:nvSpPr>
        <p:spPr>
          <a:xfrm>
            <a:off x="7181724" y="333505"/>
            <a:ext cx="4512989" cy="1801091"/>
          </a:xfrm>
        </p:spPr>
        <p:txBody>
          <a:bodyPr anchor="ctr">
            <a:normAutofit/>
          </a:bodyPr>
          <a:lstStyle/>
          <a:p>
            <a:r>
              <a:rPr lang="en-US"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Conclusion</a:t>
            </a:r>
          </a:p>
        </p:txBody>
      </p:sp>
      <p:sp>
        <p:nvSpPr>
          <p:cNvPr id="3" name="Content Placeholder 2">
            <a:extLst>
              <a:ext uri="{FF2B5EF4-FFF2-40B4-BE49-F238E27FC236}">
                <a16:creationId xmlns:a16="http://schemas.microsoft.com/office/drawing/2014/main" id="{559A0E50-FB8A-61F8-4D71-79BFF36777F4}"/>
              </a:ext>
            </a:extLst>
          </p:cNvPr>
          <p:cNvSpPr>
            <a:spLocks noGrp="1"/>
          </p:cNvSpPr>
          <p:nvPr>
            <p:ph idx="1"/>
          </p:nvPr>
        </p:nvSpPr>
        <p:spPr>
          <a:xfrm>
            <a:off x="7147753" y="2369127"/>
            <a:ext cx="4546960" cy="4155368"/>
          </a:xfrm>
        </p:spPr>
        <p:txBody>
          <a:bodyPr anchor="t">
            <a:normAutofit/>
          </a:bodyPr>
          <a:lstStyle/>
          <a:p>
            <a:pPr marL="0" indent="0">
              <a:lnSpc>
                <a:spcPct val="90000"/>
              </a:lnSpc>
              <a:buNone/>
            </a:pPr>
            <a:r>
              <a:rPr lang="en-US" sz="2000" dirty="0" err="1">
                <a:solidFill>
                  <a:schemeClr val="tx1"/>
                </a:solidFill>
                <a:latin typeface="Calibri" panose="020F0502020204030204" pitchFamily="34" charset="0"/>
                <a:cs typeface="Calibri" panose="020F0502020204030204" pitchFamily="34" charset="0"/>
              </a:rPr>
              <a:t>HarvestHub</a:t>
            </a:r>
            <a:r>
              <a:rPr lang="en-US" sz="2000" dirty="0">
                <a:solidFill>
                  <a:schemeClr val="tx1"/>
                </a:solidFill>
                <a:latin typeface="Calibri" panose="020F0502020204030204" pitchFamily="34" charset="0"/>
                <a:cs typeface="Calibri" panose="020F0502020204030204" pitchFamily="34" charset="0"/>
              </a:rPr>
              <a:t> aims to change how food gets from farms to tables. It helps farmers sell their produce directly to people like you and me. This means farmers can reach more customers and get fair prices for their food. For us, it means we can easily buy fresh, local food and know exactly where it comes from. </a:t>
            </a:r>
            <a:r>
              <a:rPr lang="en-US" sz="2000" dirty="0" err="1">
                <a:solidFill>
                  <a:schemeClr val="tx1"/>
                </a:solidFill>
                <a:latin typeface="Calibri" panose="020F0502020204030204" pitchFamily="34" charset="0"/>
                <a:cs typeface="Calibri" panose="020F0502020204030204" pitchFamily="34" charset="0"/>
              </a:rPr>
              <a:t>HarvestHub</a:t>
            </a:r>
            <a:r>
              <a:rPr lang="en-US" sz="2000" dirty="0">
                <a:solidFill>
                  <a:schemeClr val="tx1"/>
                </a:solidFill>
                <a:latin typeface="Calibri" panose="020F0502020204030204" pitchFamily="34" charset="0"/>
                <a:cs typeface="Calibri" panose="020F0502020204030204" pitchFamily="34" charset="0"/>
              </a:rPr>
              <a:t> also brings farmers and shoppers together, helping us learn about how our food is grown and supporting healthy eating. It's not just a website—it's a way to make food better for everyone.</a:t>
            </a:r>
          </a:p>
        </p:txBody>
      </p:sp>
      <p:pic>
        <p:nvPicPr>
          <p:cNvPr id="9" name="Graphic 8" descr="Farm scene">
            <a:extLst>
              <a:ext uri="{FF2B5EF4-FFF2-40B4-BE49-F238E27FC236}">
                <a16:creationId xmlns:a16="http://schemas.microsoft.com/office/drawing/2014/main" id="{36C8B5F0-DB7F-D0FF-9719-64CCC2BC3DE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7251" y="1545062"/>
            <a:ext cx="3856774" cy="3856774"/>
          </a:xfrm>
          <a:prstGeom prst="rect">
            <a:avLst/>
          </a:prstGeom>
        </p:spPr>
      </p:pic>
    </p:spTree>
    <p:extLst>
      <p:ext uri="{BB962C8B-B14F-4D97-AF65-F5344CB8AC3E}">
        <p14:creationId xmlns:p14="http://schemas.microsoft.com/office/powerpoint/2010/main" val="10233711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616199" y="894000"/>
            <a:ext cx="7318043" cy="5185576"/>
          </a:xfrm>
          <a:prstGeom prst="rect">
            <a:avLst/>
          </a:prstGeom>
        </p:spPr>
      </p:pic>
    </p:spTree>
    <p:extLst>
      <p:ext uri="{BB962C8B-B14F-4D97-AF65-F5344CB8AC3E}">
        <p14:creationId xmlns:p14="http://schemas.microsoft.com/office/powerpoint/2010/main" val="3247722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7AC9D36-6686-8CF1-BEDE-38A42119C4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13AD6A-B351-180D-ABAA-5586417118BD}"/>
              </a:ext>
            </a:extLst>
          </p:cNvPr>
          <p:cNvSpPr>
            <a:spLocks noGrp="1"/>
          </p:cNvSpPr>
          <p:nvPr>
            <p:ph type="title"/>
          </p:nvPr>
        </p:nvSpPr>
        <p:spPr>
          <a:xfrm>
            <a:off x="921897" y="259194"/>
            <a:ext cx="8288032" cy="1096648"/>
          </a:xfrm>
        </p:spPr>
        <p:txBody>
          <a:bodyPr vert="horz" lIns="91440" tIns="45720" rIns="91440" bIns="45720" rtlCol="0" anchor="b">
            <a:normAutofit/>
          </a:bodyPr>
          <a:lstStyle/>
          <a:p>
            <a:r>
              <a:rPr lang="en-US" sz="4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Target Audience</a:t>
            </a:r>
          </a:p>
        </p:txBody>
      </p:sp>
      <p:pic>
        <p:nvPicPr>
          <p:cNvPr id="2050" name="Picture 2">
            <a:extLst>
              <a:ext uri="{FF2B5EF4-FFF2-40B4-BE49-F238E27FC236}">
                <a16:creationId xmlns:a16="http://schemas.microsoft.com/office/drawing/2014/main" id="{A439B375-68E0-186B-C742-D7D309ABC9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87069"/>
            <a:ext cx="12192000" cy="5011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8601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337FD07-DE56-15A9-DE80-7866216B498C}"/>
              </a:ext>
            </a:extLst>
          </p:cNvPr>
          <p:cNvSpPr/>
          <p:nvPr/>
        </p:nvSpPr>
        <p:spPr>
          <a:xfrm>
            <a:off x="8963378" y="1375243"/>
            <a:ext cx="2359378" cy="32901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1400" dirty="0">
                <a:solidFill>
                  <a:schemeClr val="tx1"/>
                </a:solidFill>
                <a:latin typeface="Arial" panose="020B0604020202020204" pitchFamily="34" charset="0"/>
                <a:cs typeface="Arial" panose="020B0604020202020204" pitchFamily="34" charset="0"/>
              </a:rPr>
              <a:t>Status Bar: W:355 H:20px </a:t>
            </a:r>
          </a:p>
        </p:txBody>
      </p:sp>
      <p:sp>
        <p:nvSpPr>
          <p:cNvPr id="10" name="Rectangle 9">
            <a:extLst>
              <a:ext uri="{FF2B5EF4-FFF2-40B4-BE49-F238E27FC236}">
                <a16:creationId xmlns:a16="http://schemas.microsoft.com/office/drawing/2014/main" id="{F16798F3-09C6-16E2-5C1D-A3D693F91E9A}"/>
              </a:ext>
            </a:extLst>
          </p:cNvPr>
          <p:cNvSpPr/>
          <p:nvPr/>
        </p:nvSpPr>
        <p:spPr>
          <a:xfrm>
            <a:off x="8986392" y="1704252"/>
            <a:ext cx="2359378" cy="369333"/>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1400" dirty="0">
                <a:solidFill>
                  <a:schemeClr val="tx1"/>
                </a:solidFill>
                <a:latin typeface="Arial" panose="020B0604020202020204" pitchFamily="34" charset="0"/>
                <a:cs typeface="Arial" panose="020B0604020202020204" pitchFamily="34" charset="0"/>
              </a:rPr>
              <a:t>Tab Bar: W:355 H:26px </a:t>
            </a:r>
          </a:p>
        </p:txBody>
      </p:sp>
      <p:sp>
        <p:nvSpPr>
          <p:cNvPr id="11" name="Rectangle 10">
            <a:extLst>
              <a:ext uri="{FF2B5EF4-FFF2-40B4-BE49-F238E27FC236}">
                <a16:creationId xmlns:a16="http://schemas.microsoft.com/office/drawing/2014/main" id="{7CD670B5-6C22-38E3-714F-52FF29E85B27}"/>
              </a:ext>
            </a:extLst>
          </p:cNvPr>
          <p:cNvSpPr/>
          <p:nvPr/>
        </p:nvSpPr>
        <p:spPr>
          <a:xfrm>
            <a:off x="8986392" y="3217688"/>
            <a:ext cx="2359378" cy="3693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1"/>
                </a:solidFill>
                <a:latin typeface="Arial" panose="020B0604020202020204" pitchFamily="34" charset="0"/>
                <a:cs typeface="Arial" panose="020B0604020202020204" pitchFamily="34" charset="0"/>
              </a:rPr>
              <a:t>Action Bar: W:355 H:26px </a:t>
            </a:r>
          </a:p>
        </p:txBody>
      </p:sp>
      <p:sp>
        <p:nvSpPr>
          <p:cNvPr id="12" name="Rectangle 11">
            <a:extLst>
              <a:ext uri="{FF2B5EF4-FFF2-40B4-BE49-F238E27FC236}">
                <a16:creationId xmlns:a16="http://schemas.microsoft.com/office/drawing/2014/main" id="{9BB5C844-3C5F-2A16-2043-16C6C3548A96}"/>
              </a:ext>
            </a:extLst>
          </p:cNvPr>
          <p:cNvSpPr/>
          <p:nvPr/>
        </p:nvSpPr>
        <p:spPr>
          <a:xfrm>
            <a:off x="8986392" y="5223404"/>
            <a:ext cx="2359378" cy="48802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IN" sz="1400" dirty="0">
                <a:solidFill>
                  <a:schemeClr val="tx1"/>
                </a:solidFill>
                <a:latin typeface="Arial" panose="020B0604020202020204" pitchFamily="34" charset="0"/>
                <a:cs typeface="Arial" panose="020B0604020202020204" pitchFamily="34" charset="0"/>
              </a:rPr>
              <a:t>Nav Bar: W:387 H:40px </a:t>
            </a:r>
          </a:p>
        </p:txBody>
      </p:sp>
      <p:sp>
        <p:nvSpPr>
          <p:cNvPr id="13" name="Rectangle 12">
            <a:extLst>
              <a:ext uri="{FF2B5EF4-FFF2-40B4-BE49-F238E27FC236}">
                <a16:creationId xmlns:a16="http://schemas.microsoft.com/office/drawing/2014/main" id="{670996C4-7F13-97B6-D587-576AB9AC7AC4}"/>
              </a:ext>
            </a:extLst>
          </p:cNvPr>
          <p:cNvSpPr/>
          <p:nvPr/>
        </p:nvSpPr>
        <p:spPr>
          <a:xfrm>
            <a:off x="8986392" y="5711429"/>
            <a:ext cx="2359378" cy="3466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400" dirty="0">
                <a:solidFill>
                  <a:schemeClr val="tx1"/>
                </a:solidFill>
                <a:latin typeface="Arial" panose="020B0604020202020204" pitchFamily="34" charset="0"/>
                <a:cs typeface="Arial" panose="020B0604020202020204" pitchFamily="34" charset="0"/>
              </a:rPr>
              <a:t>Indicator bar</a:t>
            </a:r>
          </a:p>
        </p:txBody>
      </p:sp>
      <p:sp>
        <p:nvSpPr>
          <p:cNvPr id="2" name="Title 1">
            <a:extLst>
              <a:ext uri="{FF2B5EF4-FFF2-40B4-BE49-F238E27FC236}">
                <a16:creationId xmlns:a16="http://schemas.microsoft.com/office/drawing/2014/main" id="{666673F9-B2D3-C738-1648-DBB9735B848F}"/>
              </a:ext>
            </a:extLst>
          </p:cNvPr>
          <p:cNvSpPr>
            <a:spLocks noGrp="1"/>
          </p:cNvSpPr>
          <p:nvPr>
            <p:ph type="title"/>
          </p:nvPr>
        </p:nvSpPr>
        <p:spPr>
          <a:xfrm>
            <a:off x="1143000" y="400692"/>
            <a:ext cx="9875520" cy="719191"/>
          </a:xfrm>
        </p:spPr>
        <p:txBody>
          <a:bodyPr>
            <a:normAutofit/>
          </a:bodyPr>
          <a:lstStyle/>
          <a:p>
            <a:pPr algn="ctr"/>
            <a:r>
              <a:rPr lang="en-IN" b="1" dirty="0"/>
              <a:t>STYLE GUIDE </a:t>
            </a:r>
          </a:p>
        </p:txBody>
      </p:sp>
      <p:sp>
        <p:nvSpPr>
          <p:cNvPr id="7" name="TextBox 6">
            <a:extLst>
              <a:ext uri="{FF2B5EF4-FFF2-40B4-BE49-F238E27FC236}">
                <a16:creationId xmlns:a16="http://schemas.microsoft.com/office/drawing/2014/main" id="{C44E4C7E-176D-F6F5-56C5-311F453562D9}"/>
              </a:ext>
            </a:extLst>
          </p:cNvPr>
          <p:cNvSpPr txBox="1"/>
          <p:nvPr/>
        </p:nvSpPr>
        <p:spPr>
          <a:xfrm>
            <a:off x="9031548" y="515090"/>
            <a:ext cx="2314222" cy="369332"/>
          </a:xfrm>
          <a:prstGeom prst="rect">
            <a:avLst/>
          </a:prstGeom>
          <a:noFill/>
        </p:spPr>
        <p:txBody>
          <a:bodyPr wrap="square" rtlCol="0">
            <a:spAutoFit/>
          </a:bodyPr>
          <a:lstStyle/>
          <a:p>
            <a:pPr algn="ctr"/>
            <a:r>
              <a:rPr lang="en-IN" b="1" dirty="0"/>
              <a:t>iPhone 11 pro</a:t>
            </a:r>
          </a:p>
        </p:txBody>
      </p:sp>
      <p:pic>
        <p:nvPicPr>
          <p:cNvPr id="6" name="Picture 5">
            <a:extLst>
              <a:ext uri="{FF2B5EF4-FFF2-40B4-BE49-F238E27FC236}">
                <a16:creationId xmlns:a16="http://schemas.microsoft.com/office/drawing/2014/main" id="{C435CB77-7F72-1E78-6D98-E5DE77F7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2632" y="1012102"/>
            <a:ext cx="2608606" cy="5189698"/>
          </a:xfrm>
          <a:prstGeom prst="rect">
            <a:avLst/>
          </a:prstGeom>
        </p:spPr>
      </p:pic>
      <p:sp>
        <p:nvSpPr>
          <p:cNvPr id="14" name="Rectangle 13">
            <a:extLst>
              <a:ext uri="{FF2B5EF4-FFF2-40B4-BE49-F238E27FC236}">
                <a16:creationId xmlns:a16="http://schemas.microsoft.com/office/drawing/2014/main" id="{C8574894-EBAB-63D5-1F92-DC9208063268}"/>
              </a:ext>
            </a:extLst>
          </p:cNvPr>
          <p:cNvSpPr/>
          <p:nvPr/>
        </p:nvSpPr>
        <p:spPr>
          <a:xfrm>
            <a:off x="6180448" y="1240534"/>
            <a:ext cx="2291645" cy="71919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Units:</a:t>
            </a:r>
          </a:p>
          <a:p>
            <a:pPr algn="ctr"/>
            <a:r>
              <a:rPr lang="en-IN" dirty="0"/>
              <a:t>Pixels/Points</a:t>
            </a:r>
          </a:p>
        </p:txBody>
      </p:sp>
      <p:sp>
        <p:nvSpPr>
          <p:cNvPr id="15" name="Rectangle 14">
            <a:extLst>
              <a:ext uri="{FF2B5EF4-FFF2-40B4-BE49-F238E27FC236}">
                <a16:creationId xmlns:a16="http://schemas.microsoft.com/office/drawing/2014/main" id="{A8F2A5C2-54BF-E8D2-F56C-2E6EC191747F}"/>
              </a:ext>
            </a:extLst>
          </p:cNvPr>
          <p:cNvSpPr/>
          <p:nvPr/>
        </p:nvSpPr>
        <p:spPr>
          <a:xfrm>
            <a:off x="6180447" y="2129572"/>
            <a:ext cx="2291645" cy="71919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Screen Dimensions:</a:t>
            </a:r>
          </a:p>
          <a:p>
            <a:pPr algn="ctr"/>
            <a:r>
              <a:rPr lang="en-IN" dirty="0"/>
              <a:t>W: 355, H:971x</a:t>
            </a:r>
          </a:p>
          <a:p>
            <a:pPr algn="ctr"/>
            <a:endParaRPr lang="en-IN" dirty="0"/>
          </a:p>
        </p:txBody>
      </p:sp>
      <p:sp>
        <p:nvSpPr>
          <p:cNvPr id="16" name="Rectangle 15">
            <a:extLst>
              <a:ext uri="{FF2B5EF4-FFF2-40B4-BE49-F238E27FC236}">
                <a16:creationId xmlns:a16="http://schemas.microsoft.com/office/drawing/2014/main" id="{86A324D1-23ED-C4A9-7632-51AEA18469EF}"/>
              </a:ext>
            </a:extLst>
          </p:cNvPr>
          <p:cNvSpPr/>
          <p:nvPr/>
        </p:nvSpPr>
        <p:spPr>
          <a:xfrm>
            <a:off x="6180447" y="2996763"/>
            <a:ext cx="2291645" cy="71919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Button Dimensions</a:t>
            </a:r>
          </a:p>
          <a:p>
            <a:pPr algn="ctr"/>
            <a:r>
              <a:rPr lang="en-IN" dirty="0"/>
              <a:t>W: 240px X:92pz</a:t>
            </a:r>
          </a:p>
        </p:txBody>
      </p:sp>
      <p:sp>
        <p:nvSpPr>
          <p:cNvPr id="17" name="Rectangle 16">
            <a:extLst>
              <a:ext uri="{FF2B5EF4-FFF2-40B4-BE49-F238E27FC236}">
                <a16:creationId xmlns:a16="http://schemas.microsoft.com/office/drawing/2014/main" id="{3306F4B9-A0FE-2D86-EF4A-C3289432CEE3}"/>
              </a:ext>
            </a:extLst>
          </p:cNvPr>
          <p:cNvSpPr/>
          <p:nvPr/>
        </p:nvSpPr>
        <p:spPr>
          <a:xfrm>
            <a:off x="6180447" y="3859004"/>
            <a:ext cx="2291645" cy="8710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Header Font Size: </a:t>
            </a:r>
          </a:p>
          <a:p>
            <a:pPr algn="ctr"/>
            <a:r>
              <a:rPr lang="en-IN" dirty="0"/>
              <a:t>Min 30 accordingly Line height</a:t>
            </a:r>
          </a:p>
        </p:txBody>
      </p:sp>
      <p:sp>
        <p:nvSpPr>
          <p:cNvPr id="19" name="Rectangle 18">
            <a:extLst>
              <a:ext uri="{FF2B5EF4-FFF2-40B4-BE49-F238E27FC236}">
                <a16:creationId xmlns:a16="http://schemas.microsoft.com/office/drawing/2014/main" id="{8BC44B71-517B-5DB6-AEE3-FB59C3FFA877}"/>
              </a:ext>
            </a:extLst>
          </p:cNvPr>
          <p:cNvSpPr/>
          <p:nvPr/>
        </p:nvSpPr>
        <p:spPr>
          <a:xfrm>
            <a:off x="6180447" y="4898276"/>
            <a:ext cx="2291645" cy="8710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Paragraph Font Size: </a:t>
            </a:r>
          </a:p>
          <a:p>
            <a:pPr algn="ctr"/>
            <a:r>
              <a:rPr lang="en-IN" dirty="0"/>
              <a:t>Min 14 accordingly Line height</a:t>
            </a:r>
          </a:p>
        </p:txBody>
      </p:sp>
      <p:sp>
        <p:nvSpPr>
          <p:cNvPr id="20" name="TextBox 19">
            <a:extLst>
              <a:ext uri="{FF2B5EF4-FFF2-40B4-BE49-F238E27FC236}">
                <a16:creationId xmlns:a16="http://schemas.microsoft.com/office/drawing/2014/main" id="{83E0995B-E3DC-8ABA-BC47-87B2F25C0BB9}"/>
              </a:ext>
            </a:extLst>
          </p:cNvPr>
          <p:cNvSpPr txBox="1"/>
          <p:nvPr/>
        </p:nvSpPr>
        <p:spPr>
          <a:xfrm>
            <a:off x="710762" y="1199097"/>
            <a:ext cx="4967107" cy="4524315"/>
          </a:xfrm>
          <a:prstGeom prst="rect">
            <a:avLst/>
          </a:prstGeom>
          <a:noFill/>
        </p:spPr>
        <p:txBody>
          <a:bodyPr wrap="square" rtlCol="0">
            <a:spAutoFit/>
          </a:bodyPr>
          <a:lstStyle/>
          <a:p>
            <a:pPr algn="l">
              <a:buFont typeface="+mj-lt"/>
              <a:buAutoNum type="arabicPeriod"/>
            </a:pPr>
            <a:r>
              <a:rPr lang="en-US" b="1" i="0" dirty="0">
                <a:effectLst/>
                <a:latin typeface="Söhne"/>
              </a:rPr>
              <a:t> Status Bar</a:t>
            </a:r>
            <a:r>
              <a:rPr lang="en-US" b="0" i="0" dirty="0">
                <a:effectLst/>
                <a:latin typeface="Söhne"/>
              </a:rPr>
              <a:t>: The status bar is a narrow horizontal bar at the top of the screen that displays various pieces of information about the device's current state. </a:t>
            </a:r>
          </a:p>
          <a:p>
            <a:pPr algn="l">
              <a:buFont typeface="+mj-lt"/>
              <a:buAutoNum type="arabicPeriod"/>
            </a:pPr>
            <a:r>
              <a:rPr lang="en-US" b="1" i="0" dirty="0">
                <a:effectLst/>
                <a:latin typeface="Söhne"/>
              </a:rPr>
              <a:t> Action Bar</a:t>
            </a:r>
            <a:r>
              <a:rPr lang="en-US" b="0" i="0" dirty="0">
                <a:effectLst/>
                <a:latin typeface="Söhne"/>
              </a:rPr>
              <a:t>: The action bar, also known as the navigation bar or toolbar, is a UI element typically located at the top of the screen, just below the status bar</a:t>
            </a:r>
          </a:p>
          <a:p>
            <a:pPr algn="l">
              <a:buFont typeface="+mj-lt"/>
              <a:buAutoNum type="arabicPeriod"/>
            </a:pPr>
            <a:r>
              <a:rPr lang="en-US" b="1" i="0" dirty="0">
                <a:effectLst/>
                <a:latin typeface="Söhne"/>
              </a:rPr>
              <a:t> Tab Bar</a:t>
            </a:r>
            <a:r>
              <a:rPr lang="en-US" b="0" i="0" dirty="0">
                <a:effectLst/>
                <a:latin typeface="Söhne"/>
              </a:rPr>
              <a:t>: The tab bar is a UI element that allows users to navigate between different sections or views within an app.</a:t>
            </a:r>
          </a:p>
          <a:p>
            <a:pPr algn="l">
              <a:buFont typeface="+mj-lt"/>
              <a:buAutoNum type="arabicPeriod"/>
            </a:pPr>
            <a:r>
              <a:rPr lang="en-US" b="1" dirty="0">
                <a:latin typeface="Söhne"/>
              </a:rPr>
              <a:t> Nav Bar: </a:t>
            </a:r>
            <a:r>
              <a:rPr lang="en-US" b="0" i="0" dirty="0">
                <a:effectLst/>
                <a:latin typeface="Söhne"/>
              </a:rPr>
              <a:t>In iOS development, the navigation bar is a UI element typically found at the top of the screen in a navigation controller hierarchy. It provides navigation controls for moving between different views or screens within an app. </a:t>
            </a:r>
            <a:endParaRPr lang="en-IN" b="1" dirty="0"/>
          </a:p>
        </p:txBody>
      </p:sp>
    </p:spTree>
    <p:extLst>
      <p:ext uri="{BB962C8B-B14F-4D97-AF65-F5344CB8AC3E}">
        <p14:creationId xmlns:p14="http://schemas.microsoft.com/office/powerpoint/2010/main" val="902302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2CD9185-8F56-F20D-B4BA-FC5D2CA045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0883" y="443089"/>
            <a:ext cx="3390234" cy="5971822"/>
          </a:xfrm>
          <a:prstGeom prst="rect">
            <a:avLst/>
          </a:prstGeom>
        </p:spPr>
      </p:pic>
      <p:cxnSp>
        <p:nvCxnSpPr>
          <p:cNvPr id="7" name="Straight Arrow Connector 6">
            <a:extLst>
              <a:ext uri="{FF2B5EF4-FFF2-40B4-BE49-F238E27FC236}">
                <a16:creationId xmlns:a16="http://schemas.microsoft.com/office/drawing/2014/main" id="{99268191-FDB4-6C81-A46F-980312BF1585}"/>
              </a:ext>
            </a:extLst>
          </p:cNvPr>
          <p:cNvCxnSpPr>
            <a:cxnSpLocks/>
          </p:cNvCxnSpPr>
          <p:nvPr/>
        </p:nvCxnSpPr>
        <p:spPr>
          <a:xfrm>
            <a:off x="7642578" y="1140178"/>
            <a:ext cx="116275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Right Bracket 8">
            <a:extLst>
              <a:ext uri="{FF2B5EF4-FFF2-40B4-BE49-F238E27FC236}">
                <a16:creationId xmlns:a16="http://schemas.microsoft.com/office/drawing/2014/main" id="{91903B3A-40CA-A41C-D6F7-776D252E8DFA}"/>
              </a:ext>
            </a:extLst>
          </p:cNvPr>
          <p:cNvSpPr/>
          <p:nvPr/>
        </p:nvSpPr>
        <p:spPr>
          <a:xfrm>
            <a:off x="7648222" y="1582336"/>
            <a:ext cx="1162755" cy="923330"/>
          </a:xfrm>
          <a:prstGeom prst="rightBracke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cxnSp>
        <p:nvCxnSpPr>
          <p:cNvPr id="10" name="Straight Arrow Connector 9">
            <a:extLst>
              <a:ext uri="{FF2B5EF4-FFF2-40B4-BE49-F238E27FC236}">
                <a16:creationId xmlns:a16="http://schemas.microsoft.com/office/drawing/2014/main" id="{3D6046F2-6D70-5821-C067-7EE4A9B21AF2}"/>
              </a:ext>
            </a:extLst>
          </p:cNvPr>
          <p:cNvCxnSpPr>
            <a:cxnSpLocks/>
          </p:cNvCxnSpPr>
          <p:nvPr/>
        </p:nvCxnSpPr>
        <p:spPr>
          <a:xfrm>
            <a:off x="8805333" y="2139245"/>
            <a:ext cx="116275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Connector: Elbow 11">
            <a:extLst>
              <a:ext uri="{FF2B5EF4-FFF2-40B4-BE49-F238E27FC236}">
                <a16:creationId xmlns:a16="http://schemas.microsoft.com/office/drawing/2014/main" id="{0074C9FA-DAD8-A903-28CB-BD0525AF927C}"/>
              </a:ext>
            </a:extLst>
          </p:cNvPr>
          <p:cNvCxnSpPr>
            <a:cxnSpLocks/>
          </p:cNvCxnSpPr>
          <p:nvPr/>
        </p:nvCxnSpPr>
        <p:spPr>
          <a:xfrm>
            <a:off x="3443111" y="3093156"/>
            <a:ext cx="1343378" cy="1128888"/>
          </a:xfrm>
          <a:prstGeom prst="bentConnector3">
            <a:avLst/>
          </a:prstGeom>
          <a:ln>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C85A4CF4-F03E-6D15-6CA1-DD577DA237CA}"/>
              </a:ext>
            </a:extLst>
          </p:cNvPr>
          <p:cNvSpPr txBox="1"/>
          <p:nvPr/>
        </p:nvSpPr>
        <p:spPr>
          <a:xfrm>
            <a:off x="10024532" y="1677580"/>
            <a:ext cx="1693333" cy="923330"/>
          </a:xfrm>
          <a:prstGeom prst="rect">
            <a:avLst/>
          </a:prstGeom>
          <a:noFill/>
        </p:spPr>
        <p:txBody>
          <a:bodyPr wrap="square" rtlCol="0">
            <a:spAutoFit/>
          </a:bodyPr>
          <a:lstStyle/>
          <a:p>
            <a:r>
              <a:rPr lang="en-IN" dirty="0"/>
              <a:t>Delivery Related info component</a:t>
            </a:r>
          </a:p>
        </p:txBody>
      </p:sp>
      <p:sp>
        <p:nvSpPr>
          <p:cNvPr id="15" name="TextBox 14">
            <a:extLst>
              <a:ext uri="{FF2B5EF4-FFF2-40B4-BE49-F238E27FC236}">
                <a16:creationId xmlns:a16="http://schemas.microsoft.com/office/drawing/2014/main" id="{B48ABEA5-FA7D-AE25-A532-D89D411D28BA}"/>
              </a:ext>
            </a:extLst>
          </p:cNvPr>
          <p:cNvSpPr txBox="1"/>
          <p:nvPr/>
        </p:nvSpPr>
        <p:spPr>
          <a:xfrm>
            <a:off x="1749778" y="2505670"/>
            <a:ext cx="1693333" cy="923330"/>
          </a:xfrm>
          <a:prstGeom prst="rect">
            <a:avLst/>
          </a:prstGeom>
          <a:noFill/>
        </p:spPr>
        <p:txBody>
          <a:bodyPr wrap="square" rtlCol="0">
            <a:spAutoFit/>
          </a:bodyPr>
          <a:lstStyle/>
          <a:p>
            <a:pPr algn="ctr"/>
            <a:r>
              <a:rPr lang="en-IN" dirty="0"/>
              <a:t>Margin for card layouts 12px gap</a:t>
            </a:r>
          </a:p>
        </p:txBody>
      </p:sp>
      <p:sp>
        <p:nvSpPr>
          <p:cNvPr id="17" name="Left Brace 16">
            <a:extLst>
              <a:ext uri="{FF2B5EF4-FFF2-40B4-BE49-F238E27FC236}">
                <a16:creationId xmlns:a16="http://schemas.microsoft.com/office/drawing/2014/main" id="{DF978117-1DEB-D6E6-D473-AD81704A185E}"/>
              </a:ext>
            </a:extLst>
          </p:cNvPr>
          <p:cNvSpPr/>
          <p:nvPr/>
        </p:nvSpPr>
        <p:spPr>
          <a:xfrm rot="16200000">
            <a:off x="5966178" y="4408311"/>
            <a:ext cx="259645" cy="1354666"/>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cxnSp>
        <p:nvCxnSpPr>
          <p:cNvPr id="19" name="Straight Connector 18">
            <a:extLst>
              <a:ext uri="{FF2B5EF4-FFF2-40B4-BE49-F238E27FC236}">
                <a16:creationId xmlns:a16="http://schemas.microsoft.com/office/drawing/2014/main" id="{9976EE1B-8C94-253C-7D86-BFA490CBA096}"/>
              </a:ext>
            </a:extLst>
          </p:cNvPr>
          <p:cNvCxnSpPr/>
          <p:nvPr/>
        </p:nvCxnSpPr>
        <p:spPr>
          <a:xfrm>
            <a:off x="6096000" y="5215467"/>
            <a:ext cx="2127955" cy="0"/>
          </a:xfrm>
          <a:prstGeom prst="line">
            <a:avLst/>
          </a:prstGeom>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73F73413-7D35-C9A8-ED76-BC15784B161E}"/>
              </a:ext>
            </a:extLst>
          </p:cNvPr>
          <p:cNvSpPr txBox="1"/>
          <p:nvPr/>
        </p:nvSpPr>
        <p:spPr>
          <a:xfrm>
            <a:off x="8331199" y="4892301"/>
            <a:ext cx="1693333" cy="923330"/>
          </a:xfrm>
          <a:prstGeom prst="rect">
            <a:avLst/>
          </a:prstGeom>
          <a:noFill/>
        </p:spPr>
        <p:txBody>
          <a:bodyPr wrap="square" rtlCol="0">
            <a:spAutoFit/>
          </a:bodyPr>
          <a:lstStyle/>
          <a:p>
            <a:r>
              <a:rPr lang="en-IN" dirty="0"/>
              <a:t>Space b/w two horizontal components</a:t>
            </a:r>
          </a:p>
        </p:txBody>
      </p:sp>
      <p:sp>
        <p:nvSpPr>
          <p:cNvPr id="22" name="TextBox 21">
            <a:extLst>
              <a:ext uri="{FF2B5EF4-FFF2-40B4-BE49-F238E27FC236}">
                <a16:creationId xmlns:a16="http://schemas.microsoft.com/office/drawing/2014/main" id="{1E68DB52-FCE2-87C0-4DCA-13ACDED1BC82}"/>
              </a:ext>
            </a:extLst>
          </p:cNvPr>
          <p:cNvSpPr txBox="1"/>
          <p:nvPr/>
        </p:nvSpPr>
        <p:spPr>
          <a:xfrm>
            <a:off x="9398000" y="874889"/>
            <a:ext cx="1693333" cy="646331"/>
          </a:xfrm>
          <a:prstGeom prst="rect">
            <a:avLst/>
          </a:prstGeom>
          <a:noFill/>
        </p:spPr>
        <p:txBody>
          <a:bodyPr wrap="square" rtlCol="0">
            <a:spAutoFit/>
          </a:bodyPr>
          <a:lstStyle/>
          <a:p>
            <a:r>
              <a:rPr lang="en-IN" dirty="0"/>
              <a:t>W: 23px </a:t>
            </a:r>
            <a:br>
              <a:rPr lang="en-IN" dirty="0"/>
            </a:br>
            <a:r>
              <a:rPr lang="en-IN" dirty="0"/>
              <a:t>Space at edges</a:t>
            </a:r>
          </a:p>
        </p:txBody>
      </p:sp>
      <p:sp>
        <p:nvSpPr>
          <p:cNvPr id="23" name="TextBox 22">
            <a:extLst>
              <a:ext uri="{FF2B5EF4-FFF2-40B4-BE49-F238E27FC236}">
                <a16:creationId xmlns:a16="http://schemas.microsoft.com/office/drawing/2014/main" id="{2088AC53-9D31-CCD6-F04F-C7E87E08CC95}"/>
              </a:ext>
            </a:extLst>
          </p:cNvPr>
          <p:cNvSpPr txBox="1"/>
          <p:nvPr/>
        </p:nvSpPr>
        <p:spPr>
          <a:xfrm>
            <a:off x="675223" y="4707635"/>
            <a:ext cx="2495171" cy="830997"/>
          </a:xfrm>
          <a:prstGeom prst="rect">
            <a:avLst/>
          </a:prstGeom>
          <a:noFill/>
        </p:spPr>
        <p:txBody>
          <a:bodyPr wrap="square" rtlCol="0">
            <a:spAutoFit/>
          </a:bodyPr>
          <a:lstStyle/>
          <a:p>
            <a:r>
              <a:rPr lang="en-IN" sz="1600" dirty="0"/>
              <a:t>Space Between vertical components/Icons 48px</a:t>
            </a:r>
            <a:br>
              <a:rPr lang="en-IN" sz="1600" dirty="0"/>
            </a:br>
            <a:r>
              <a:rPr lang="en-IN" sz="1600" dirty="0"/>
              <a:t>Icon W: 40px , H: 40px </a:t>
            </a:r>
          </a:p>
        </p:txBody>
      </p:sp>
      <p:cxnSp>
        <p:nvCxnSpPr>
          <p:cNvPr id="25" name="Straight Arrow Connector 24">
            <a:extLst>
              <a:ext uri="{FF2B5EF4-FFF2-40B4-BE49-F238E27FC236}">
                <a16:creationId xmlns:a16="http://schemas.microsoft.com/office/drawing/2014/main" id="{491E3E93-3DB9-99CA-C368-BCC925E257AC}"/>
              </a:ext>
            </a:extLst>
          </p:cNvPr>
          <p:cNvCxnSpPr/>
          <p:nvPr/>
        </p:nvCxnSpPr>
        <p:spPr>
          <a:xfrm flipH="1" flipV="1">
            <a:off x="3284176" y="5494020"/>
            <a:ext cx="1440224" cy="6400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9EE6DB31-2844-37DE-BB8A-18DE9AFE4E83}"/>
              </a:ext>
            </a:extLst>
          </p:cNvPr>
          <p:cNvCxnSpPr/>
          <p:nvPr/>
        </p:nvCxnSpPr>
        <p:spPr>
          <a:xfrm flipH="1" flipV="1">
            <a:off x="3322794" y="5353966"/>
            <a:ext cx="1904526" cy="5439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2485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DE0AE-51F9-5248-A45D-C6936F706629}"/>
              </a:ext>
            </a:extLst>
          </p:cNvPr>
          <p:cNvSpPr>
            <a:spLocks noGrp="1"/>
          </p:cNvSpPr>
          <p:nvPr>
            <p:ph type="title"/>
          </p:nvPr>
        </p:nvSpPr>
        <p:spPr>
          <a:xfrm>
            <a:off x="1143000" y="349955"/>
            <a:ext cx="9875520" cy="824089"/>
          </a:xfrm>
        </p:spPr>
        <p:txBody>
          <a:bodyPr/>
          <a:lstStyle/>
          <a:p>
            <a:r>
              <a:rPr lang="en-IN" dirty="0"/>
              <a:t>Colour Guide</a:t>
            </a:r>
          </a:p>
        </p:txBody>
      </p:sp>
      <p:sp>
        <p:nvSpPr>
          <p:cNvPr id="4" name="TextBox 3">
            <a:extLst>
              <a:ext uri="{FF2B5EF4-FFF2-40B4-BE49-F238E27FC236}">
                <a16:creationId xmlns:a16="http://schemas.microsoft.com/office/drawing/2014/main" id="{5D75AF78-EE58-DC24-F30D-BB9FB274A621}"/>
              </a:ext>
            </a:extLst>
          </p:cNvPr>
          <p:cNvSpPr txBox="1"/>
          <p:nvPr/>
        </p:nvSpPr>
        <p:spPr>
          <a:xfrm>
            <a:off x="1320800" y="1546578"/>
            <a:ext cx="2336800" cy="369332"/>
          </a:xfrm>
          <a:prstGeom prst="rect">
            <a:avLst/>
          </a:prstGeom>
          <a:noFill/>
        </p:spPr>
        <p:txBody>
          <a:bodyPr wrap="square" rtlCol="0">
            <a:spAutoFit/>
          </a:bodyPr>
          <a:lstStyle/>
          <a:p>
            <a:r>
              <a:rPr lang="en-IN" dirty="0"/>
              <a:t>Primary Colour Palette</a:t>
            </a:r>
          </a:p>
        </p:txBody>
      </p:sp>
      <p:sp>
        <p:nvSpPr>
          <p:cNvPr id="5" name="TextBox 4">
            <a:extLst>
              <a:ext uri="{FF2B5EF4-FFF2-40B4-BE49-F238E27FC236}">
                <a16:creationId xmlns:a16="http://schemas.microsoft.com/office/drawing/2014/main" id="{13D27FDA-931E-AC61-1B85-CC92C76CF745}"/>
              </a:ext>
            </a:extLst>
          </p:cNvPr>
          <p:cNvSpPr txBox="1"/>
          <p:nvPr/>
        </p:nvSpPr>
        <p:spPr>
          <a:xfrm>
            <a:off x="1399822" y="4140473"/>
            <a:ext cx="2957689" cy="369332"/>
          </a:xfrm>
          <a:prstGeom prst="rect">
            <a:avLst/>
          </a:prstGeom>
          <a:noFill/>
        </p:spPr>
        <p:txBody>
          <a:bodyPr wrap="square" rtlCol="0">
            <a:spAutoFit/>
          </a:bodyPr>
          <a:lstStyle/>
          <a:p>
            <a:r>
              <a:rPr lang="en-IN" dirty="0"/>
              <a:t>Secondary Colour Palette</a:t>
            </a:r>
          </a:p>
        </p:txBody>
      </p:sp>
      <p:sp>
        <p:nvSpPr>
          <p:cNvPr id="7" name="Rectangle 6">
            <a:extLst>
              <a:ext uri="{FF2B5EF4-FFF2-40B4-BE49-F238E27FC236}">
                <a16:creationId xmlns:a16="http://schemas.microsoft.com/office/drawing/2014/main" id="{A2F65D31-3E1C-2156-2131-37F651551C46}"/>
              </a:ext>
            </a:extLst>
          </p:cNvPr>
          <p:cNvSpPr/>
          <p:nvPr/>
        </p:nvSpPr>
        <p:spPr>
          <a:xfrm>
            <a:off x="1444978" y="2288444"/>
            <a:ext cx="1636889" cy="612800"/>
          </a:xfrm>
          <a:prstGeom prst="rect">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E4D3DBFD-FFB1-F0C6-6AF6-530B081438EB}"/>
              </a:ext>
            </a:extLst>
          </p:cNvPr>
          <p:cNvSpPr/>
          <p:nvPr/>
        </p:nvSpPr>
        <p:spPr>
          <a:xfrm>
            <a:off x="3280268" y="2288444"/>
            <a:ext cx="1636889" cy="612800"/>
          </a:xfrm>
          <a:prstGeom prst="rect">
            <a:avLst/>
          </a:prstGeom>
          <a:solidFill>
            <a:srgbClr val="41B83D"/>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DFE68B64-6AC8-46E6-DBA2-38932B831E59}"/>
              </a:ext>
            </a:extLst>
          </p:cNvPr>
          <p:cNvSpPr/>
          <p:nvPr/>
        </p:nvSpPr>
        <p:spPr>
          <a:xfrm>
            <a:off x="5115559" y="2288444"/>
            <a:ext cx="1636889" cy="6128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Rectangle 10">
            <a:extLst>
              <a:ext uri="{FF2B5EF4-FFF2-40B4-BE49-F238E27FC236}">
                <a16:creationId xmlns:a16="http://schemas.microsoft.com/office/drawing/2014/main" id="{B35ABFE8-F74E-D0A1-F656-9EBC4C3A580D}"/>
              </a:ext>
            </a:extLst>
          </p:cNvPr>
          <p:cNvSpPr/>
          <p:nvPr/>
        </p:nvSpPr>
        <p:spPr>
          <a:xfrm>
            <a:off x="1399822" y="4707931"/>
            <a:ext cx="1636889" cy="612800"/>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12" name="Rectangle 11">
            <a:extLst>
              <a:ext uri="{FF2B5EF4-FFF2-40B4-BE49-F238E27FC236}">
                <a16:creationId xmlns:a16="http://schemas.microsoft.com/office/drawing/2014/main" id="{3F76B9A6-E157-AE9B-B858-CA26D3DB4D1C}"/>
              </a:ext>
            </a:extLst>
          </p:cNvPr>
          <p:cNvSpPr/>
          <p:nvPr/>
        </p:nvSpPr>
        <p:spPr>
          <a:xfrm>
            <a:off x="3243017" y="4707931"/>
            <a:ext cx="1636889" cy="61280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3A4EE93E-C372-7BBD-89CB-C68907544748}"/>
              </a:ext>
            </a:extLst>
          </p:cNvPr>
          <p:cNvSpPr txBox="1"/>
          <p:nvPr/>
        </p:nvSpPr>
        <p:spPr>
          <a:xfrm>
            <a:off x="7710311" y="761999"/>
            <a:ext cx="3036711" cy="2862322"/>
          </a:xfrm>
          <a:prstGeom prst="rect">
            <a:avLst/>
          </a:prstGeom>
          <a:noFill/>
        </p:spPr>
        <p:txBody>
          <a:bodyPr wrap="square" rtlCol="0">
            <a:spAutoFit/>
          </a:bodyPr>
          <a:lstStyle/>
          <a:p>
            <a:r>
              <a:rPr lang="en-IN" sz="1600" dirty="0">
                <a:latin typeface="Arial" panose="020B0604020202020204" pitchFamily="34" charset="0"/>
                <a:cs typeface="Arial" panose="020B0604020202020204" pitchFamily="34" charset="0"/>
              </a:rPr>
              <a:t>Primary Font: Helvetica</a:t>
            </a:r>
          </a:p>
          <a:p>
            <a:r>
              <a:rPr lang="en-IN" sz="1600" dirty="0">
                <a:latin typeface="Arial" panose="020B0604020202020204" pitchFamily="34" charset="0"/>
                <a:cs typeface="Arial" panose="020B0604020202020204" pitchFamily="34" charset="0"/>
              </a:rPr>
              <a:t>Usage:</a:t>
            </a:r>
            <a:br>
              <a:rPr lang="en-IN" sz="1600" dirty="0">
                <a:latin typeface="Arial" panose="020B0604020202020204" pitchFamily="34" charset="0"/>
                <a:cs typeface="Arial" panose="020B0604020202020204" pitchFamily="34" charset="0"/>
              </a:rPr>
            </a:br>
            <a:r>
              <a:rPr lang="en-IN" sz="1600" dirty="0">
                <a:latin typeface="Arial" panose="020B0604020202020204" pitchFamily="34" charset="0"/>
                <a:cs typeface="Arial" panose="020B0604020202020204" pitchFamily="34" charset="0"/>
              </a:rPr>
              <a:t>1. Page Title: 30px bold, Sentence case</a:t>
            </a:r>
            <a:br>
              <a:rPr lang="en-IN" sz="1600" dirty="0">
                <a:latin typeface="Arial" panose="020B0604020202020204" pitchFamily="34" charset="0"/>
                <a:cs typeface="Arial" panose="020B0604020202020204" pitchFamily="34" charset="0"/>
              </a:rPr>
            </a:br>
            <a:r>
              <a:rPr lang="en-IN" sz="1600" dirty="0">
                <a:latin typeface="Arial" panose="020B0604020202020204" pitchFamily="34" charset="0"/>
                <a:cs typeface="Arial" panose="020B0604020202020204" pitchFamily="34" charset="0"/>
              </a:rPr>
              <a:t>2. Components title:- 16px Regular, Uppercase</a:t>
            </a:r>
            <a:br>
              <a:rPr lang="en-IN" sz="1600" dirty="0">
                <a:latin typeface="Arial" panose="020B0604020202020204" pitchFamily="34" charset="0"/>
                <a:cs typeface="Arial" panose="020B0604020202020204" pitchFamily="34" charset="0"/>
              </a:rPr>
            </a:br>
            <a:r>
              <a:rPr lang="en-IN" sz="1600" dirty="0">
                <a:latin typeface="Arial" panose="020B0604020202020204" pitchFamily="34" charset="0"/>
                <a:cs typeface="Arial" panose="020B0604020202020204" pitchFamily="34" charset="0"/>
              </a:rPr>
              <a:t>3. Tertiary Test: 16px regular, sentence case</a:t>
            </a:r>
            <a:br>
              <a:rPr lang="en-IN" sz="1600" dirty="0">
                <a:latin typeface="Arial" panose="020B0604020202020204" pitchFamily="34" charset="0"/>
                <a:cs typeface="Arial" panose="020B0604020202020204" pitchFamily="34" charset="0"/>
              </a:rPr>
            </a:br>
            <a:r>
              <a:rPr lang="en-IN" sz="1600" dirty="0">
                <a:latin typeface="Arial" panose="020B0604020202020204" pitchFamily="34" charset="0"/>
                <a:cs typeface="Arial" panose="020B0604020202020204" pitchFamily="34" charset="0"/>
              </a:rPr>
              <a:t>4. Button:  w 123px H 34px </a:t>
            </a:r>
          </a:p>
          <a:p>
            <a:r>
              <a:rPr lang="en-IN" sz="1600" dirty="0">
                <a:latin typeface="Arial" panose="020B0604020202020204" pitchFamily="34" charset="0"/>
                <a:cs typeface="Arial" panose="020B0604020202020204" pitchFamily="34" charset="0"/>
              </a:rPr>
              <a:t>5. Text Input Needs: According to needs</a:t>
            </a:r>
          </a:p>
        </p:txBody>
      </p:sp>
      <p:sp>
        <p:nvSpPr>
          <p:cNvPr id="15" name="TextBox 14">
            <a:extLst>
              <a:ext uri="{FF2B5EF4-FFF2-40B4-BE49-F238E27FC236}">
                <a16:creationId xmlns:a16="http://schemas.microsoft.com/office/drawing/2014/main" id="{B9D231BA-DA90-B8C6-3E32-BF209A19C870}"/>
              </a:ext>
            </a:extLst>
          </p:cNvPr>
          <p:cNvSpPr txBox="1"/>
          <p:nvPr/>
        </p:nvSpPr>
        <p:spPr>
          <a:xfrm>
            <a:off x="7618589" y="4041530"/>
            <a:ext cx="3036711" cy="1846659"/>
          </a:xfrm>
          <a:prstGeom prst="rect">
            <a:avLst/>
          </a:prstGeom>
          <a:noFill/>
        </p:spPr>
        <p:txBody>
          <a:bodyPr wrap="square" rtlCol="0">
            <a:spAutoFit/>
          </a:bodyPr>
          <a:lstStyle/>
          <a:p>
            <a:r>
              <a:rPr lang="en-IN" sz="1600" dirty="0">
                <a:latin typeface="Arial" panose="020B0604020202020204" pitchFamily="34" charset="0"/>
                <a:cs typeface="Arial" panose="020B0604020202020204" pitchFamily="34" charset="0"/>
              </a:rPr>
              <a:t>Secondary Font: Helvetica</a:t>
            </a:r>
          </a:p>
          <a:p>
            <a:r>
              <a:rPr lang="en-IN" sz="1600" dirty="0">
                <a:latin typeface="Arial" panose="020B0604020202020204" pitchFamily="34" charset="0"/>
                <a:cs typeface="Arial" panose="020B0604020202020204" pitchFamily="34" charset="0"/>
              </a:rPr>
              <a:t>Usage:</a:t>
            </a:r>
            <a:br>
              <a:rPr lang="en-IN" sz="1600" dirty="0">
                <a:latin typeface="Arial" panose="020B0604020202020204" pitchFamily="34" charset="0"/>
                <a:cs typeface="Arial" panose="020B0604020202020204" pitchFamily="34" charset="0"/>
              </a:rPr>
            </a:br>
            <a:r>
              <a:rPr lang="en-IN" sz="1600" dirty="0">
                <a:latin typeface="Arial" panose="020B0604020202020204" pitchFamily="34" charset="0"/>
                <a:cs typeface="Arial" panose="020B0604020202020204" pitchFamily="34" charset="0"/>
              </a:rPr>
              <a:t>1. Page Title: 30px bold, Sentence case</a:t>
            </a:r>
            <a:br>
              <a:rPr lang="en-IN" sz="1600" dirty="0">
                <a:latin typeface="Arial" panose="020B0604020202020204" pitchFamily="34" charset="0"/>
                <a:cs typeface="Arial" panose="020B0604020202020204" pitchFamily="34" charset="0"/>
              </a:rPr>
            </a:br>
            <a:r>
              <a:rPr lang="en-IN" sz="1600" dirty="0">
                <a:latin typeface="Arial" panose="020B0604020202020204" pitchFamily="34" charset="0"/>
                <a:cs typeface="Arial" panose="020B0604020202020204" pitchFamily="34" charset="0"/>
              </a:rPr>
              <a:t>2. Numbers. Non Active Components</a:t>
            </a:r>
          </a:p>
          <a:p>
            <a:r>
              <a:rPr lang="en-IN" sz="1600" dirty="0">
                <a:latin typeface="Arial" panose="020B0604020202020204" pitchFamily="34" charset="0"/>
                <a:cs typeface="Arial" panose="020B0604020202020204" pitchFamily="34" charset="0"/>
              </a:rPr>
              <a:t>3. Links</a:t>
            </a:r>
          </a:p>
        </p:txBody>
      </p:sp>
      <p:sp>
        <p:nvSpPr>
          <p:cNvPr id="16" name="TextBox 15">
            <a:extLst>
              <a:ext uri="{FF2B5EF4-FFF2-40B4-BE49-F238E27FC236}">
                <a16:creationId xmlns:a16="http://schemas.microsoft.com/office/drawing/2014/main" id="{B66C626E-D580-CB5C-53D7-8423B5995CEC}"/>
              </a:ext>
            </a:extLst>
          </p:cNvPr>
          <p:cNvSpPr txBox="1"/>
          <p:nvPr/>
        </p:nvSpPr>
        <p:spPr>
          <a:xfrm>
            <a:off x="1375128" y="3213941"/>
            <a:ext cx="1739055" cy="369332"/>
          </a:xfrm>
          <a:prstGeom prst="rect">
            <a:avLst/>
          </a:prstGeom>
          <a:noFill/>
        </p:spPr>
        <p:txBody>
          <a:bodyPr wrap="square" rtlCol="0">
            <a:spAutoFit/>
          </a:bodyPr>
          <a:lstStyle/>
          <a:p>
            <a:r>
              <a:rPr lang="en-IN" dirty="0"/>
              <a:t>Black: #000000</a:t>
            </a:r>
          </a:p>
        </p:txBody>
      </p:sp>
      <p:sp>
        <p:nvSpPr>
          <p:cNvPr id="17" name="TextBox 16">
            <a:extLst>
              <a:ext uri="{FF2B5EF4-FFF2-40B4-BE49-F238E27FC236}">
                <a16:creationId xmlns:a16="http://schemas.microsoft.com/office/drawing/2014/main" id="{150BA160-8CA5-72F4-8CBA-A7C01535ED1B}"/>
              </a:ext>
            </a:extLst>
          </p:cNvPr>
          <p:cNvSpPr txBox="1"/>
          <p:nvPr/>
        </p:nvSpPr>
        <p:spPr>
          <a:xfrm>
            <a:off x="5109353" y="3200294"/>
            <a:ext cx="1894274" cy="369332"/>
          </a:xfrm>
          <a:prstGeom prst="rect">
            <a:avLst/>
          </a:prstGeom>
          <a:noFill/>
        </p:spPr>
        <p:txBody>
          <a:bodyPr wrap="square" rtlCol="0">
            <a:spAutoFit/>
          </a:bodyPr>
          <a:lstStyle/>
          <a:p>
            <a:r>
              <a:rPr lang="en-IN" dirty="0"/>
              <a:t>White : #000000</a:t>
            </a:r>
          </a:p>
        </p:txBody>
      </p:sp>
      <p:sp>
        <p:nvSpPr>
          <p:cNvPr id="18" name="TextBox 17">
            <a:extLst>
              <a:ext uri="{FF2B5EF4-FFF2-40B4-BE49-F238E27FC236}">
                <a16:creationId xmlns:a16="http://schemas.microsoft.com/office/drawing/2014/main" id="{EE97B8CD-8ED8-1352-922B-E3E933B1B71B}"/>
              </a:ext>
            </a:extLst>
          </p:cNvPr>
          <p:cNvSpPr txBox="1"/>
          <p:nvPr/>
        </p:nvSpPr>
        <p:spPr>
          <a:xfrm>
            <a:off x="3164631" y="3213941"/>
            <a:ext cx="1894274" cy="369332"/>
          </a:xfrm>
          <a:prstGeom prst="rect">
            <a:avLst/>
          </a:prstGeom>
          <a:noFill/>
        </p:spPr>
        <p:txBody>
          <a:bodyPr wrap="square" rtlCol="0">
            <a:spAutoFit/>
          </a:bodyPr>
          <a:lstStyle/>
          <a:p>
            <a:r>
              <a:rPr lang="en-IN" dirty="0"/>
              <a:t>Green : #41B83D </a:t>
            </a:r>
          </a:p>
        </p:txBody>
      </p:sp>
      <p:sp>
        <p:nvSpPr>
          <p:cNvPr id="19" name="TextBox 18">
            <a:extLst>
              <a:ext uri="{FF2B5EF4-FFF2-40B4-BE49-F238E27FC236}">
                <a16:creationId xmlns:a16="http://schemas.microsoft.com/office/drawing/2014/main" id="{AA29E2DA-2D5E-2B75-E80E-D2A71B1A0313}"/>
              </a:ext>
            </a:extLst>
          </p:cNvPr>
          <p:cNvSpPr txBox="1"/>
          <p:nvPr/>
        </p:nvSpPr>
        <p:spPr>
          <a:xfrm>
            <a:off x="1316002" y="5518857"/>
            <a:ext cx="1739055" cy="369332"/>
          </a:xfrm>
          <a:prstGeom prst="rect">
            <a:avLst/>
          </a:prstGeom>
          <a:noFill/>
        </p:spPr>
        <p:txBody>
          <a:bodyPr wrap="square" rtlCol="0">
            <a:spAutoFit/>
          </a:bodyPr>
          <a:lstStyle/>
          <a:p>
            <a:r>
              <a:rPr lang="en-IN" dirty="0"/>
              <a:t>Black: #ff0700</a:t>
            </a:r>
          </a:p>
        </p:txBody>
      </p:sp>
      <p:sp>
        <p:nvSpPr>
          <p:cNvPr id="20" name="TextBox 19">
            <a:extLst>
              <a:ext uri="{FF2B5EF4-FFF2-40B4-BE49-F238E27FC236}">
                <a16:creationId xmlns:a16="http://schemas.microsoft.com/office/drawing/2014/main" id="{BA302C12-3F16-74DA-E499-DA703470437F}"/>
              </a:ext>
            </a:extLst>
          </p:cNvPr>
          <p:cNvSpPr txBox="1"/>
          <p:nvPr/>
        </p:nvSpPr>
        <p:spPr>
          <a:xfrm>
            <a:off x="3081867" y="5518857"/>
            <a:ext cx="1894274" cy="369332"/>
          </a:xfrm>
          <a:prstGeom prst="rect">
            <a:avLst/>
          </a:prstGeom>
          <a:noFill/>
        </p:spPr>
        <p:txBody>
          <a:bodyPr wrap="square" rtlCol="0">
            <a:spAutoFit/>
          </a:bodyPr>
          <a:lstStyle/>
          <a:p>
            <a:r>
              <a:rPr lang="en-IN" dirty="0"/>
              <a:t>Green : #e1e1e1 </a:t>
            </a:r>
          </a:p>
        </p:txBody>
      </p:sp>
    </p:spTree>
    <p:extLst>
      <p:ext uri="{BB962C8B-B14F-4D97-AF65-F5344CB8AC3E}">
        <p14:creationId xmlns:p14="http://schemas.microsoft.com/office/powerpoint/2010/main" val="314803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324F1-A892-8DF1-9FED-F76599BE1463}"/>
              </a:ext>
            </a:extLst>
          </p:cNvPr>
          <p:cNvSpPr>
            <a:spLocks noGrp="1"/>
          </p:cNvSpPr>
          <p:nvPr>
            <p:ph type="title"/>
          </p:nvPr>
        </p:nvSpPr>
        <p:spPr>
          <a:xfrm>
            <a:off x="3671711" y="372535"/>
            <a:ext cx="3677356" cy="699910"/>
          </a:xfrm>
        </p:spPr>
        <p:txBody>
          <a:bodyPr>
            <a:normAutofit/>
          </a:bodyPr>
          <a:lstStyle/>
          <a:p>
            <a:r>
              <a:rPr lang="en-IN" b="1" dirty="0"/>
              <a:t>ONBOARDING</a:t>
            </a:r>
          </a:p>
        </p:txBody>
      </p:sp>
      <p:sp>
        <p:nvSpPr>
          <p:cNvPr id="3" name="Content Placeholder 2">
            <a:extLst>
              <a:ext uri="{FF2B5EF4-FFF2-40B4-BE49-F238E27FC236}">
                <a16:creationId xmlns:a16="http://schemas.microsoft.com/office/drawing/2014/main" id="{95896F5A-7B17-46C0-D7FE-6E92F531B752}"/>
              </a:ext>
            </a:extLst>
          </p:cNvPr>
          <p:cNvSpPr>
            <a:spLocks noGrp="1"/>
          </p:cNvSpPr>
          <p:nvPr>
            <p:ph idx="1"/>
          </p:nvPr>
        </p:nvSpPr>
        <p:spPr>
          <a:xfrm>
            <a:off x="539043" y="2675467"/>
            <a:ext cx="6265335" cy="2940754"/>
          </a:xfrm>
        </p:spPr>
        <p:txBody>
          <a:bodyPr>
            <a:normAutofit/>
          </a:bodyPr>
          <a:lstStyle/>
          <a:p>
            <a:pPr marL="45720" indent="0">
              <a:buNone/>
            </a:pPr>
            <a:r>
              <a:rPr lang="en-US" b="0" i="0" dirty="0">
                <a:solidFill>
                  <a:schemeClr val="tx1"/>
                </a:solidFill>
                <a:effectLst/>
                <a:latin typeface="Arial" panose="020B0604020202020204" pitchFamily="34" charset="0"/>
                <a:cs typeface="Arial" panose="020B0604020202020204" pitchFamily="34" charset="0"/>
              </a:rPr>
              <a:t>Harvest Hub is a virtual farmers market app designed to connect local farmers directly with consumers, offering fresh produce and artisanal goods conveniently through a digital platform. Our service allows users to browse a wide selection of locally sourced products, place orders, and have them delivered right to their doorstep.</a:t>
            </a:r>
          </a:p>
          <a:p>
            <a:endParaRPr lang="en-IN" dirty="0">
              <a:solidFill>
                <a:schemeClr val="tx1"/>
              </a:solidFill>
            </a:endParaRPr>
          </a:p>
        </p:txBody>
      </p:sp>
      <p:sp>
        <p:nvSpPr>
          <p:cNvPr id="5" name="Title 1">
            <a:extLst>
              <a:ext uri="{FF2B5EF4-FFF2-40B4-BE49-F238E27FC236}">
                <a16:creationId xmlns:a16="http://schemas.microsoft.com/office/drawing/2014/main" id="{1DE44216-4CC8-BEDF-1F5D-C288B77B53D3}"/>
              </a:ext>
            </a:extLst>
          </p:cNvPr>
          <p:cNvSpPr txBox="1">
            <a:spLocks/>
          </p:cNvSpPr>
          <p:nvPr/>
        </p:nvSpPr>
        <p:spPr>
          <a:xfrm>
            <a:off x="651933" y="1648179"/>
            <a:ext cx="1100668" cy="69991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IN" sz="2800" b="1" dirty="0"/>
              <a:t>What?</a:t>
            </a:r>
          </a:p>
        </p:txBody>
      </p:sp>
      <p:pic>
        <p:nvPicPr>
          <p:cNvPr id="7" name="Picture 6">
            <a:extLst>
              <a:ext uri="{FF2B5EF4-FFF2-40B4-BE49-F238E27FC236}">
                <a16:creationId xmlns:a16="http://schemas.microsoft.com/office/drawing/2014/main" id="{10C15E0B-5C7C-8A5D-2785-0B6D2DB61102}"/>
              </a:ext>
            </a:extLst>
          </p:cNvPr>
          <p:cNvPicPr>
            <a:picLocks noChangeAspect="1"/>
          </p:cNvPicPr>
          <p:nvPr/>
        </p:nvPicPr>
        <p:blipFill>
          <a:blip r:embed="rId2"/>
          <a:stretch>
            <a:fillRect/>
          </a:stretch>
        </p:blipFill>
        <p:spPr>
          <a:xfrm>
            <a:off x="7126818" y="1541638"/>
            <a:ext cx="4074583" cy="4074583"/>
          </a:xfrm>
          <a:prstGeom prst="rect">
            <a:avLst/>
          </a:prstGeom>
        </p:spPr>
      </p:pic>
    </p:spTree>
    <p:extLst>
      <p:ext uri="{BB962C8B-B14F-4D97-AF65-F5344CB8AC3E}">
        <p14:creationId xmlns:p14="http://schemas.microsoft.com/office/powerpoint/2010/main" val="3117247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4E35D-F144-9F6A-7C21-DEC72A0A3D8F}"/>
              </a:ext>
            </a:extLst>
          </p:cNvPr>
          <p:cNvSpPr>
            <a:spLocks noGrp="1"/>
          </p:cNvSpPr>
          <p:nvPr>
            <p:ph type="title"/>
          </p:nvPr>
        </p:nvSpPr>
        <p:spPr/>
        <p:txBody>
          <a:bodyPr/>
          <a:lstStyle/>
          <a:p>
            <a:r>
              <a:rPr lang="en-IN" dirty="0"/>
              <a:t>Why Onboarding</a:t>
            </a:r>
          </a:p>
        </p:txBody>
      </p:sp>
      <p:sp>
        <p:nvSpPr>
          <p:cNvPr id="3" name="Content Placeholder 2">
            <a:extLst>
              <a:ext uri="{FF2B5EF4-FFF2-40B4-BE49-F238E27FC236}">
                <a16:creationId xmlns:a16="http://schemas.microsoft.com/office/drawing/2014/main" id="{0292246D-709C-0F4B-F3D9-BE384E903E76}"/>
              </a:ext>
            </a:extLst>
          </p:cNvPr>
          <p:cNvSpPr>
            <a:spLocks noGrp="1"/>
          </p:cNvSpPr>
          <p:nvPr>
            <p:ph idx="1"/>
          </p:nvPr>
        </p:nvSpPr>
        <p:spPr>
          <a:xfrm>
            <a:off x="601135" y="1965960"/>
            <a:ext cx="6262509" cy="4282440"/>
          </a:xfrm>
        </p:spPr>
        <p:txBody>
          <a:bodyPr>
            <a:normAutofit/>
          </a:bodyPr>
          <a:lstStyle/>
          <a:p>
            <a:r>
              <a:rPr lang="en-US" b="0" i="0" dirty="0">
                <a:solidFill>
                  <a:schemeClr val="tx1"/>
                </a:solidFill>
                <a:effectLst/>
                <a:latin typeface="Arial" panose="020B0604020202020204" pitchFamily="34" charset="0"/>
                <a:cs typeface="Arial" panose="020B0604020202020204" pitchFamily="34" charset="0"/>
              </a:rPr>
              <a:t>Onboarding is necessary in Harvest Hub to ensure that users can navigate and make the most out of the app's features. During onboarding, users are guided through the process of setting up their accounts, exploring available products, understanding how to place orders, and managing their preferences such as delivery schedules and payment methods. This step-by-step introduction helps users familiarize themselves with the app, making their overall experience smoother and more enjoyable. Additionally, onboarding ensures that users feel confident and empowered to make informed decisions about their purchases, fostering trust and loyalty towards the platform.</a:t>
            </a:r>
            <a:endParaRPr lang="en-US" dirty="0">
              <a:solidFill>
                <a:schemeClr val="tx1"/>
              </a:solidFill>
              <a:latin typeface="Arial" panose="020B0604020202020204" pitchFamily="34" charset="0"/>
              <a:cs typeface="Arial" panose="020B0604020202020204" pitchFamily="34" charset="0"/>
            </a:endParaRPr>
          </a:p>
          <a:p>
            <a:endParaRPr lang="en-IN" dirty="0"/>
          </a:p>
        </p:txBody>
      </p:sp>
      <p:graphicFrame>
        <p:nvGraphicFramePr>
          <p:cNvPr id="4" name="Diagram 3">
            <a:extLst>
              <a:ext uri="{FF2B5EF4-FFF2-40B4-BE49-F238E27FC236}">
                <a16:creationId xmlns:a16="http://schemas.microsoft.com/office/drawing/2014/main" id="{E7DD146C-54B9-456E-4123-C0A8CB8C4044}"/>
              </a:ext>
            </a:extLst>
          </p:cNvPr>
          <p:cNvGraphicFramePr/>
          <p:nvPr>
            <p:extLst>
              <p:ext uri="{D42A27DB-BD31-4B8C-83A1-F6EECF244321}">
                <p14:modId xmlns:p14="http://schemas.microsoft.com/office/powerpoint/2010/main" val="1053087938"/>
              </p:ext>
            </p:extLst>
          </p:nvPr>
        </p:nvGraphicFramePr>
        <p:xfrm>
          <a:off x="7112001" y="1456267"/>
          <a:ext cx="4515556" cy="47921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3272774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3216</TotalTime>
  <Words>4928</Words>
  <Application>Microsoft Office PowerPoint</Application>
  <PresentationFormat>Widescreen</PresentationFormat>
  <Paragraphs>391</Paragraphs>
  <Slides>34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-apple-system</vt:lpstr>
      <vt:lpstr>Arial</vt:lpstr>
      <vt:lpstr>Calibri</vt:lpstr>
      <vt:lpstr>Century Gothic</vt:lpstr>
      <vt:lpstr>Söhne</vt:lpstr>
      <vt:lpstr>Trebuchet MS</vt:lpstr>
      <vt:lpstr>Wingdings 3</vt:lpstr>
      <vt:lpstr>Facet</vt:lpstr>
      <vt:lpstr>PowerPoint Presentation</vt:lpstr>
      <vt:lpstr>Overview</vt:lpstr>
      <vt:lpstr>Objective</vt:lpstr>
      <vt:lpstr>Target Audience</vt:lpstr>
      <vt:lpstr>STYLE GUIDE </vt:lpstr>
      <vt:lpstr>PowerPoint Presentation</vt:lpstr>
      <vt:lpstr>Colour Guide</vt:lpstr>
      <vt:lpstr>ONBOARDING</vt:lpstr>
      <vt:lpstr>Why Onboarding</vt:lpstr>
      <vt:lpstr>PowerPoint Presentation</vt:lpstr>
      <vt:lpstr>User Needs</vt:lpstr>
      <vt:lpstr>USER NEEDS: Their Needs and Constraints </vt:lpstr>
      <vt:lpstr>Key features</vt:lpstr>
      <vt:lpstr>Pain Points</vt:lpstr>
      <vt:lpstr>Pain Points</vt:lpstr>
      <vt:lpstr>UX Research Methods</vt:lpstr>
      <vt:lpstr>UX Research Methods – Reason/ Benefits</vt:lpstr>
      <vt:lpstr>Competitive Analysis</vt:lpstr>
      <vt:lpstr>Competitive Analysis</vt:lpstr>
      <vt:lpstr>competitive analysis</vt:lpstr>
      <vt:lpstr>Local Harvest</vt:lpstr>
      <vt:lpstr>User Persona</vt:lpstr>
      <vt:lpstr>PowerPoint Presentation</vt:lpstr>
      <vt:lpstr>Empathy Map: Amisha – A College Student</vt:lpstr>
      <vt:lpstr>Use Cases</vt:lpstr>
      <vt:lpstr>Use case</vt:lpstr>
      <vt:lpstr>PowerPoint Presentation</vt:lpstr>
      <vt:lpstr>Use Cases</vt:lpstr>
      <vt:lpstr>Use Cases</vt:lpstr>
      <vt:lpstr>PowerPoint Presentation</vt:lpstr>
      <vt:lpstr>Use Cases</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- 5</dc:title>
  <dc:creator>Keshre, Atharva</dc:creator>
  <cp:lastModifiedBy>Keshre, Atharva</cp:lastModifiedBy>
  <cp:revision>23</cp:revision>
  <dcterms:created xsi:type="dcterms:W3CDTF">2024-02-17T22:01:26Z</dcterms:created>
  <dcterms:modified xsi:type="dcterms:W3CDTF">2024-02-27T00:33:14Z</dcterms:modified>
</cp:coreProperties>
</file>

<file path=docProps/thumbnail.jpeg>
</file>